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0" r:id="rId1"/>
  </p:sldMasterIdLst>
  <p:notesMasterIdLst>
    <p:notesMasterId r:id="rId19"/>
  </p:notesMasterIdLst>
  <p:sldIdLst>
    <p:sldId id="272" r:id="rId2"/>
    <p:sldId id="273" r:id="rId3"/>
    <p:sldId id="275" r:id="rId4"/>
    <p:sldId id="276" r:id="rId5"/>
    <p:sldId id="259" r:id="rId6"/>
    <p:sldId id="262" r:id="rId7"/>
    <p:sldId id="266" r:id="rId8"/>
    <p:sldId id="263" r:id="rId9"/>
    <p:sldId id="279" r:id="rId10"/>
    <p:sldId id="280" r:id="rId11"/>
    <p:sldId id="278" r:id="rId12"/>
    <p:sldId id="281" r:id="rId13"/>
    <p:sldId id="264" r:id="rId14"/>
    <p:sldId id="267" r:id="rId15"/>
    <p:sldId id="268" r:id="rId16"/>
    <p:sldId id="269" r:id="rId17"/>
    <p:sldId id="270" r:id="rId18"/>
  </p:sldIdLst>
  <p:sldSz cx="9144000" cy="6858000" type="screen4x3"/>
  <p:notesSz cx="6858000" cy="9144000"/>
  <p:photoAlbum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00FF99"/>
    <a:srgbClr val="FFFF99"/>
    <a:srgbClr val="FFFFCC"/>
    <a:srgbClr val="CCFFCC"/>
    <a:srgbClr val="99FF99"/>
    <a:srgbClr val="FFFF66"/>
    <a:srgbClr val="FFFF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55" d="100"/>
          <a:sy n="55" d="100"/>
        </p:scale>
        <p:origin x="-1308" y="-5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128023-98E8-4FF7-8DF0-177F5709212B}" type="datetimeFigureOut">
              <a:rPr lang="cs-CZ" smtClean="0"/>
              <a:pPr/>
              <a:t>19.11.2014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BBDD83-635D-422E-B938-8E01B3A16D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461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BDD83-635D-422E-B938-8E01B3A16DF2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BDD83-635D-422E-B938-8E01B3A16DF2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BDD83-635D-422E-B938-8E01B3A16DF2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BDD83-635D-422E-B938-8E01B3A16DF2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BDD83-635D-422E-B938-8E01B3A16DF2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BDD83-635D-422E-B938-8E01B3A16DF2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BDD83-635D-422E-B938-8E01B3A16DF2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BDD83-635D-422E-B938-8E01B3A16DF2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BDD83-635D-422E-B938-8E01B3A16DF2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BDD83-635D-422E-B938-8E01B3A16DF2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BDD83-635D-422E-B938-8E01B3A16DF2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BDD83-635D-422E-B938-8E01B3A16DF2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BDD83-635D-422E-B938-8E01B3A16DF2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BDD83-635D-422E-B938-8E01B3A16DF2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BDD83-635D-422E-B938-8E01B3A16DF2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BDD83-635D-422E-B938-8E01B3A16DF2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BDD83-635D-422E-B938-8E01B3A16DF2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35F01-A59C-4D15-841C-065BF8128F7B}" type="datetimeFigureOut">
              <a:rPr lang="cs-CZ" smtClean="0"/>
              <a:pPr/>
              <a:t>19.11.2014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D4D1E-7035-4529-BC37-C40474C05A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35F01-A59C-4D15-841C-065BF8128F7B}" type="datetimeFigureOut">
              <a:rPr lang="cs-CZ" smtClean="0"/>
              <a:pPr/>
              <a:t>19.11.2014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D4D1E-7035-4529-BC37-C40474C05A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35F01-A59C-4D15-841C-065BF8128F7B}" type="datetimeFigureOut">
              <a:rPr lang="cs-CZ" smtClean="0"/>
              <a:pPr/>
              <a:t>19.11.2014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D4D1E-7035-4529-BC37-C40474C05A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35F01-A59C-4D15-841C-065BF8128F7B}" type="datetimeFigureOut">
              <a:rPr lang="cs-CZ" smtClean="0"/>
              <a:pPr/>
              <a:t>19.11.2014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D4D1E-7035-4529-BC37-C40474C05A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35F01-A59C-4D15-841C-065BF8128F7B}" type="datetimeFigureOut">
              <a:rPr lang="cs-CZ" smtClean="0"/>
              <a:pPr/>
              <a:t>19.11.2014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D4D1E-7035-4529-BC37-C40474C05A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35F01-A59C-4D15-841C-065BF8128F7B}" type="datetimeFigureOut">
              <a:rPr lang="cs-CZ" smtClean="0"/>
              <a:pPr/>
              <a:t>19.11.2014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D4D1E-7035-4529-BC37-C40474C05A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35F01-A59C-4D15-841C-065BF8128F7B}" type="datetimeFigureOut">
              <a:rPr lang="cs-CZ" smtClean="0"/>
              <a:pPr/>
              <a:t>19.11.2014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D4D1E-7035-4529-BC37-C40474C05A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35F01-A59C-4D15-841C-065BF8128F7B}" type="datetimeFigureOut">
              <a:rPr lang="cs-CZ" smtClean="0"/>
              <a:pPr/>
              <a:t>19.11.2014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D4D1E-7035-4529-BC37-C40474C05A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35F01-A59C-4D15-841C-065BF8128F7B}" type="datetimeFigureOut">
              <a:rPr lang="cs-CZ" smtClean="0"/>
              <a:pPr/>
              <a:t>19.11.2014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D4D1E-7035-4529-BC37-C40474C05A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35F01-A59C-4D15-841C-065BF8128F7B}" type="datetimeFigureOut">
              <a:rPr lang="cs-CZ" smtClean="0"/>
              <a:pPr/>
              <a:t>19.11.2014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D4D1E-7035-4529-BC37-C40474C05A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35F01-A59C-4D15-841C-065BF8128F7B}" type="datetimeFigureOut">
              <a:rPr lang="cs-CZ" smtClean="0"/>
              <a:pPr/>
              <a:t>19.11.2014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D4D1E-7035-4529-BC37-C40474C05A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35F01-A59C-4D15-841C-065BF8128F7B}" type="datetimeFigureOut">
              <a:rPr lang="cs-CZ" smtClean="0"/>
              <a:pPr/>
              <a:t>19.11.2014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D4D1E-7035-4529-BC37-C40474C05A8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1" r:id="rId1"/>
    <p:sldLayoutId id="2147484202" r:id="rId2"/>
    <p:sldLayoutId id="2147484203" r:id="rId3"/>
    <p:sldLayoutId id="2147484204" r:id="rId4"/>
    <p:sldLayoutId id="2147484205" r:id="rId5"/>
    <p:sldLayoutId id="2147484206" r:id="rId6"/>
    <p:sldLayoutId id="2147484207" r:id="rId7"/>
    <p:sldLayoutId id="2147484208" r:id="rId8"/>
    <p:sldLayoutId id="2147484209" r:id="rId9"/>
    <p:sldLayoutId id="2147484210" r:id="rId10"/>
    <p:sldLayoutId id="21474842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  <a:ln>
            <a:solidFill>
              <a:srgbClr val="0070C0"/>
            </a:solidFill>
          </a:ln>
        </p:spPr>
        <p:txBody>
          <a:bodyPr/>
          <a:lstStyle/>
          <a:p>
            <a:r>
              <a:rPr lang="cs-CZ" b="1" dirty="0" smtClean="0"/>
              <a:t>PODOBNOST A ODLIŠNOST LIDÍ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Člověka</a:t>
            </a:r>
            <a:r>
              <a:rPr lang="cs-CZ" dirty="0" smtClean="0"/>
              <a:t> vnímáme jako </a:t>
            </a:r>
            <a:r>
              <a:rPr lang="cs-CZ" b="1" dirty="0" smtClean="0"/>
              <a:t>celek (jednotu)</a:t>
            </a:r>
            <a:r>
              <a:rPr lang="cs-CZ" dirty="0" smtClean="0"/>
              <a:t>, ale do</a:t>
            </a:r>
          </a:p>
          <a:p>
            <a:pPr>
              <a:buNone/>
            </a:pPr>
            <a:r>
              <a:rPr lang="cs-CZ" dirty="0" smtClean="0"/>
              <a:t>popředí </a:t>
            </a:r>
            <a:r>
              <a:rPr lang="cs-CZ" b="1" dirty="0" smtClean="0"/>
              <a:t>vystupují tři stránky:</a:t>
            </a:r>
          </a:p>
          <a:p>
            <a:pPr marL="2686050" lvl="5" indent="-514350" algn="just">
              <a:buNone/>
            </a:pPr>
            <a:endParaRPr lang="cs-CZ" sz="3200" b="1" dirty="0" smtClean="0"/>
          </a:p>
          <a:p>
            <a:pPr marL="2686050" lvl="5" indent="-514350" algn="just">
              <a:buAutoNum type="arabicPeriod"/>
            </a:pPr>
            <a:r>
              <a:rPr lang="cs-CZ" sz="3200" b="1" dirty="0" smtClean="0"/>
              <a:t>Biologická</a:t>
            </a:r>
          </a:p>
          <a:p>
            <a:pPr marL="2686050" lvl="5" indent="-514350" algn="just">
              <a:buAutoNum type="arabicPeriod"/>
            </a:pPr>
            <a:r>
              <a:rPr lang="cs-CZ" sz="3200" b="1" dirty="0" smtClean="0"/>
              <a:t>Psychická</a:t>
            </a:r>
          </a:p>
          <a:p>
            <a:pPr marL="2686050" lvl="5" indent="-514350" algn="just">
              <a:buAutoNum type="arabicPeriod"/>
            </a:pPr>
            <a:r>
              <a:rPr lang="cs-CZ" sz="3200" b="1" dirty="0" smtClean="0"/>
              <a:t>Sociální</a:t>
            </a:r>
          </a:p>
          <a:p>
            <a:pPr lvl="5" algn="just"/>
            <a:endParaRPr lang="cs-CZ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pro obrázek 6" descr="pyknik,astenik - Kopie.jp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39552" y="620688"/>
            <a:ext cx="1755101" cy="5911850"/>
          </a:xfrm>
        </p:spPr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699792" y="548680"/>
            <a:ext cx="5010944" cy="4968552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ASTENIK</a:t>
            </a:r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 hubená postava, nízká váha, dlouhé a kostnaté končetiny, hrudník dlouhý a úzký, viditelná žebra</a:t>
            </a:r>
          </a:p>
          <a:p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 nervóznost, přísnost, citlivá povaha, navenek neprojevuje city, vážný, bez humoru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0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rázek 4" descr="pyknik,astenik - Kopie (2).jp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47994" y="549275"/>
            <a:ext cx="1999612" cy="5975350"/>
          </a:xfrm>
          <a:solidFill>
            <a:srgbClr val="92D050"/>
          </a:solidFill>
        </p:spPr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843808" y="836712"/>
            <a:ext cx="6048672" cy="3823320"/>
          </a:xfrm>
        </p:spPr>
        <p:txBody>
          <a:bodyPr/>
          <a:lstStyle/>
          <a:p>
            <a:r>
              <a:rPr lang="cs-CZ" sz="2800" b="1" dirty="0" smtClean="0"/>
              <a:t>PYKNIK</a:t>
            </a:r>
          </a:p>
          <a:p>
            <a:endParaRPr lang="cs-CZ" sz="2800" b="1" dirty="0" smtClean="0"/>
          </a:p>
          <a:p>
            <a:r>
              <a:rPr lang="cs-CZ" sz="2400" dirty="0" smtClean="0"/>
              <a:t>- </a:t>
            </a:r>
            <a:r>
              <a:rPr lang="cs-CZ" dirty="0" smtClean="0"/>
              <a:t> </a:t>
            </a:r>
            <a:r>
              <a:rPr lang="cs-CZ" sz="2400" dirty="0" smtClean="0"/>
              <a:t>nízká, otylá postava, krátké končetiny, ochablé svalstvo</a:t>
            </a:r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 dobrosrdečný, společenský, zřídka se rozčiluje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" name="Zástupný symbol pro obrázek 9" descr="donQuijote.jp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 l="27326" r="27326"/>
          <a:stretch>
            <a:fillRect/>
          </a:stretch>
        </p:blipFill>
        <p:spPr>
          <a:xfrm>
            <a:off x="3492500" y="476250"/>
            <a:ext cx="1338263" cy="4114800"/>
          </a:xfrm>
        </p:spPr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obrázek 2"/>
          <p:cNvSpPr txBox="1">
            <a:spLocks/>
          </p:cNvSpPr>
          <p:nvPr/>
        </p:nvSpPr>
        <p:spPr>
          <a:xfrm>
            <a:off x="5508104" y="476672"/>
            <a:ext cx="1339552" cy="4114800"/>
          </a:xfrm>
          <a:prstGeom prst="rect">
            <a:avLst/>
          </a:prstGeom>
        </p:spPr>
      </p:sp>
      <p:sp>
        <p:nvSpPr>
          <p:cNvPr id="8" name="Zástupný symbol pro obrázek 2"/>
          <p:cNvSpPr txBox="1">
            <a:spLocks/>
          </p:cNvSpPr>
          <p:nvPr/>
        </p:nvSpPr>
        <p:spPr>
          <a:xfrm>
            <a:off x="1763688" y="476672"/>
            <a:ext cx="1339552" cy="4114800"/>
          </a:xfrm>
          <a:prstGeom prst="rect">
            <a:avLst/>
          </a:prstGeom>
        </p:spPr>
      </p:sp>
      <p:sp>
        <p:nvSpPr>
          <p:cNvPr id="9" name="Zástupný symbol pro obrázek 2"/>
          <p:cNvSpPr txBox="1">
            <a:spLocks/>
          </p:cNvSpPr>
          <p:nvPr/>
        </p:nvSpPr>
        <p:spPr>
          <a:xfrm>
            <a:off x="5436096" y="476672"/>
            <a:ext cx="1339552" cy="4114800"/>
          </a:xfrm>
          <a:prstGeom prst="rect">
            <a:avLst/>
          </a:prstGeom>
        </p:spPr>
      </p:sp>
      <p:pic>
        <p:nvPicPr>
          <p:cNvPr id="12" name="Obrázek 11" descr="Svejk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87624" y="1340768"/>
            <a:ext cx="2297415" cy="2107878"/>
          </a:xfrm>
          <a:prstGeom prst="rect">
            <a:avLst/>
          </a:prstGeom>
        </p:spPr>
      </p:pic>
      <p:pic>
        <p:nvPicPr>
          <p:cNvPr id="14" name="Obrázek 13" descr="sebrl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148064" y="476672"/>
            <a:ext cx="2510239" cy="36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r"/>
            <a:r>
              <a:rPr lang="cs-CZ" dirty="0" err="1" smtClean="0"/>
              <a:t>Carl</a:t>
            </a:r>
            <a:r>
              <a:rPr lang="cs-CZ" dirty="0" smtClean="0"/>
              <a:t> Gustav </a:t>
            </a:r>
            <a:r>
              <a:rPr lang="cs-CZ" b="1" dirty="0" smtClean="0"/>
              <a:t>JUNG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(1875-1961, Švýcar)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r"/>
            <a:endParaRPr lang="cs-CZ" dirty="0" smtClean="0"/>
          </a:p>
          <a:p>
            <a:pPr algn="r"/>
            <a:r>
              <a:rPr lang="cs-CZ" sz="4400" dirty="0" smtClean="0">
                <a:solidFill>
                  <a:schemeClr val="tx1"/>
                </a:solidFill>
              </a:rPr>
              <a:t>EXRAVERT</a:t>
            </a:r>
            <a:endParaRPr lang="cs-CZ" sz="4400" dirty="0">
              <a:solidFill>
                <a:schemeClr val="tx1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 smtClean="0"/>
              <a:t>zaměřen navenek</a:t>
            </a:r>
          </a:p>
          <a:p>
            <a:r>
              <a:rPr lang="cs-CZ" dirty="0" smtClean="0"/>
              <a:t>společenský</a:t>
            </a:r>
          </a:p>
          <a:p>
            <a:r>
              <a:rPr lang="cs-CZ" dirty="0" smtClean="0"/>
              <a:t>otevřený</a:t>
            </a:r>
          </a:p>
          <a:p>
            <a:r>
              <a:rPr lang="cs-CZ" dirty="0" smtClean="0"/>
              <a:t>snadno se seznamuje, navazuje kontakty</a:t>
            </a:r>
          </a:p>
          <a:p>
            <a:r>
              <a:rPr lang="cs-CZ" dirty="0" smtClean="0"/>
              <a:t>lehce se přizpůsobuje</a:t>
            </a:r>
          </a:p>
          <a:p>
            <a:r>
              <a:rPr lang="cs-CZ" dirty="0" smtClean="0"/>
              <a:t>závislý na mínění druhých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3"/>
          </p:nvPr>
        </p:nvSpPr>
        <p:spPr>
          <a:solidFill>
            <a:srgbClr val="FFFF00"/>
          </a:solidFill>
          <a:ln>
            <a:solidFill>
              <a:srgbClr val="FF9900"/>
            </a:solidFill>
          </a:ln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INTROVERT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dirty="0" smtClean="0"/>
              <a:t>zaměřen na sebe a svůj vnitřní svět</a:t>
            </a:r>
          </a:p>
          <a:p>
            <a:r>
              <a:rPr lang="cs-CZ" dirty="0" smtClean="0"/>
              <a:t>bohatá fantazie </a:t>
            </a:r>
          </a:p>
          <a:p>
            <a:r>
              <a:rPr lang="cs-CZ" dirty="0" smtClean="0"/>
              <a:t>uzavřený</a:t>
            </a:r>
          </a:p>
          <a:p>
            <a:r>
              <a:rPr lang="cs-CZ" dirty="0" smtClean="0"/>
              <a:t>nepřístupný</a:t>
            </a:r>
          </a:p>
          <a:p>
            <a:r>
              <a:rPr lang="cs-CZ" dirty="0" smtClean="0"/>
              <a:t>zdrženlivý</a:t>
            </a:r>
          </a:p>
          <a:p>
            <a:r>
              <a:rPr lang="cs-CZ" dirty="0" smtClean="0"/>
              <a:t>nedůvěřivý </a:t>
            </a:r>
          </a:p>
          <a:p>
            <a:r>
              <a:rPr lang="cs-CZ" dirty="0" smtClean="0"/>
              <a:t>přemýšlivý </a:t>
            </a:r>
            <a:endParaRPr lang="cs-CZ" dirty="0"/>
          </a:p>
        </p:txBody>
      </p:sp>
      <p:pic>
        <p:nvPicPr>
          <p:cNvPr id="7" name="Obrázek 6" descr="carlju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60648"/>
            <a:ext cx="1761678" cy="17616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cs-CZ" sz="2400" dirty="0" smtClean="0"/>
              <a:t>  CHOLERIK</a:t>
            </a:r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40183"/>
            <a:ext cx="5111750" cy="5853113"/>
          </a:xfrm>
          <a:solidFill>
            <a:schemeClr val="bg1"/>
          </a:solidFill>
          <a:ln>
            <a:solidFill>
              <a:srgbClr val="FF5050"/>
            </a:solidFill>
          </a:ln>
        </p:spPr>
        <p:txBody>
          <a:bodyPr>
            <a:normAutofit/>
          </a:bodyPr>
          <a:lstStyle/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sklon k výbušným citovým reakcím, které netrvají dlouho</a:t>
            </a:r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nesnáší omezování</a:t>
            </a:r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je vznětlivý</a:t>
            </a:r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rychle mluví</a:t>
            </a:r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neklidný, silný, nevyrovnaný</a:t>
            </a:r>
          </a:p>
          <a:p>
            <a:pPr>
              <a:buFontTx/>
              <a:buChar char="-"/>
            </a:pPr>
            <a:r>
              <a:rPr lang="cs-CZ" sz="2400" dirty="0" smtClean="0"/>
              <a:t>jestliže je zaujatý nějakou činností, nedá se rušit vedlejšími vlivy</a:t>
            </a:r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None/>
            </a:pPr>
            <a:endParaRPr lang="cs-CZ" sz="24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cs-CZ" sz="2400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/>
              <a:t>    Aktivní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rgbClr val="FF0000"/>
                </a:solidFill>
              </a:rPr>
              <a:t>   </a:t>
            </a:r>
            <a:r>
              <a:rPr lang="cs-CZ" sz="2400" dirty="0" smtClean="0"/>
              <a:t>  Soutěživý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/>
              <a:t>    Nedůtklivý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rgbClr val="FF0000"/>
                </a:solidFill>
              </a:rPr>
              <a:t>  </a:t>
            </a:r>
            <a:r>
              <a:rPr lang="cs-CZ" sz="2400" dirty="0" smtClean="0"/>
              <a:t>   Vznětlivý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rgbClr val="FF0000"/>
                </a:solidFill>
              </a:rPr>
              <a:t>   </a:t>
            </a:r>
            <a:r>
              <a:rPr lang="cs-CZ" sz="2400" dirty="0" smtClean="0"/>
              <a:t>  Výkonný</a:t>
            </a:r>
          </a:p>
          <a:p>
            <a:pPr>
              <a:buFont typeface="Arial" pitchFamily="34" charset="0"/>
              <a:buChar char="•"/>
              <a:tabLst>
                <a:tab pos="450850" algn="l"/>
              </a:tabLst>
            </a:pP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/>
              <a:t>    Žárlivý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rgbClr val="FF0000"/>
                </a:solidFill>
              </a:rPr>
              <a:t>  </a:t>
            </a:r>
            <a:r>
              <a:rPr lang="cs-CZ" sz="2400" dirty="0" smtClean="0"/>
              <a:t>   Samostatný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rgbClr val="FF0000"/>
                </a:solidFill>
              </a:rPr>
              <a:t>  </a:t>
            </a:r>
            <a:r>
              <a:rPr lang="cs-CZ" sz="2400" dirty="0" smtClean="0"/>
              <a:t>   Netrpělivý</a:t>
            </a:r>
          </a:p>
          <a:p>
            <a:pPr>
              <a:buFont typeface="Arial" pitchFamily="34" charset="0"/>
              <a:buChar char="•"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5058"/>
            <a:ext cx="3106688" cy="1211734"/>
          </a:xfrm>
          <a:solidFill>
            <a:srgbClr val="00FF99"/>
          </a:solidFill>
        </p:spPr>
        <p:txBody>
          <a:bodyPr>
            <a:normAutofit/>
          </a:bodyPr>
          <a:lstStyle/>
          <a:p>
            <a:r>
              <a:rPr lang="cs-CZ" sz="2400" dirty="0" smtClean="0"/>
              <a:t>  FLEGMATIK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63888" y="260648"/>
            <a:ext cx="5050904" cy="5145435"/>
          </a:xfrm>
          <a:solidFill>
            <a:srgbClr val="CCFFCC"/>
          </a:solidFill>
          <a:ln>
            <a:solidFill>
              <a:srgbClr val="92D050"/>
            </a:solidFill>
          </a:ln>
        </p:spPr>
        <p:txBody>
          <a:bodyPr/>
          <a:lstStyle/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má sklon k citové vyváženosti</a:t>
            </a:r>
          </a:p>
          <a:p>
            <a:pPr>
              <a:buFontTx/>
              <a:buChar char="-"/>
            </a:pPr>
            <a:endParaRPr lang="cs-CZ" sz="2400" dirty="0"/>
          </a:p>
          <a:p>
            <a:pPr>
              <a:buFontTx/>
              <a:buChar char="-"/>
            </a:pPr>
            <a:r>
              <a:rPr lang="cs-CZ" sz="2400" dirty="0" smtClean="0"/>
              <a:t>řeč i pracovní tempo je pomalé</a:t>
            </a:r>
          </a:p>
          <a:p>
            <a:pPr>
              <a:buFontTx/>
              <a:buChar char="-"/>
            </a:pPr>
            <a:endParaRPr lang="cs-CZ" sz="2400" dirty="0"/>
          </a:p>
          <a:p>
            <a:pPr>
              <a:buFontTx/>
              <a:buChar char="-"/>
            </a:pPr>
            <a:r>
              <a:rPr lang="cs-CZ" sz="2400" dirty="0" smtClean="0"/>
              <a:t>bývá samostatný, klidný</a:t>
            </a:r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pokud se zabere do činnosti, je velmi houževnatý</a:t>
            </a:r>
          </a:p>
          <a:p>
            <a:pPr>
              <a:buFontTx/>
              <a:buChar char="-"/>
            </a:pPr>
            <a:endParaRPr lang="cs-CZ" sz="2400" dirty="0"/>
          </a:p>
          <a:p>
            <a:pPr>
              <a:buFontTx/>
              <a:buChar char="-"/>
            </a:pPr>
            <a:r>
              <a:rPr lang="cs-CZ" sz="2400" dirty="0" smtClean="0"/>
              <a:t>silný, vyrovnaný, pomalý</a:t>
            </a:r>
          </a:p>
          <a:p>
            <a:pPr>
              <a:buFontTx/>
              <a:buChar char="-"/>
            </a:pPr>
            <a:endParaRPr lang="cs-CZ" sz="24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  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/>
              <a:t> </a:t>
            </a:r>
            <a:r>
              <a:rPr lang="cs-CZ" sz="2400" dirty="0" smtClean="0"/>
              <a:t>    Pasivní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    Rozvážný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    Spolehlivý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    Pomalý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    Lhostejný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    Klidný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    Necitlivý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    Trpělivý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sz="2400" dirty="0" smtClean="0"/>
              <a:t>   SANGVINIK	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dobře se orientuje a přizpůsobuje svému okolí</a:t>
            </a:r>
          </a:p>
          <a:p>
            <a:pPr>
              <a:buFontTx/>
              <a:buChar char="-"/>
            </a:pPr>
            <a:endParaRPr lang="cs-CZ" sz="2400" dirty="0"/>
          </a:p>
          <a:p>
            <a:pPr>
              <a:buFontTx/>
              <a:buChar char="-"/>
            </a:pPr>
            <a:r>
              <a:rPr lang="cs-CZ" sz="2400" dirty="0" smtClean="0"/>
              <a:t>snadno zvládá úkoly a zdolává překážky</a:t>
            </a:r>
          </a:p>
          <a:p>
            <a:pPr>
              <a:buFontTx/>
              <a:buChar char="-"/>
            </a:pPr>
            <a:endParaRPr lang="cs-CZ" sz="2400" dirty="0"/>
          </a:p>
          <a:p>
            <a:pPr>
              <a:buFontTx/>
              <a:buChar char="-"/>
            </a:pPr>
            <a:r>
              <a:rPr lang="cs-CZ" sz="2400" dirty="0"/>
              <a:t>r</a:t>
            </a:r>
            <a:r>
              <a:rPr lang="cs-CZ" sz="2400" dirty="0" smtClean="0"/>
              <a:t>ychle se soustředí na jakoukoli činnost, zvládá více aktivit najednou</a:t>
            </a:r>
          </a:p>
          <a:p>
            <a:pPr>
              <a:buFontTx/>
              <a:buChar char="-"/>
            </a:pPr>
            <a:endParaRPr lang="cs-CZ" sz="2400" dirty="0"/>
          </a:p>
          <a:p>
            <a:pPr>
              <a:buFontTx/>
              <a:buChar char="-"/>
            </a:pPr>
            <a:r>
              <a:rPr lang="cs-CZ" sz="2400" dirty="0" smtClean="0"/>
              <a:t>společenský, hodně přátel</a:t>
            </a:r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silný, vyrovnaný, rychlý</a:t>
            </a:r>
          </a:p>
          <a:p>
            <a:pPr>
              <a:buFontTx/>
              <a:buChar char="-"/>
            </a:pPr>
            <a:endParaRPr lang="cs-CZ" sz="24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    Hovorný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    Vnímavý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    Lehkomyslný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    Společenský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    Bezstarostný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    Nestálý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    Optimistický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2400" dirty="0" smtClean="0"/>
              <a:t>    MELANCHOLIK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vyznačuje se silnými, hlubokými city</a:t>
            </a:r>
          </a:p>
          <a:p>
            <a:pPr>
              <a:buFontTx/>
              <a:buChar char="-"/>
            </a:pPr>
            <a:endParaRPr lang="cs-CZ" sz="2400" dirty="0"/>
          </a:p>
          <a:p>
            <a:pPr>
              <a:buFontTx/>
              <a:buChar char="-"/>
            </a:pPr>
            <a:r>
              <a:rPr lang="cs-CZ" sz="2400" dirty="0" smtClean="0"/>
              <a:t>laděný ke smutku a sklíčenosti</a:t>
            </a:r>
          </a:p>
          <a:p>
            <a:pPr>
              <a:buFontTx/>
              <a:buChar char="-"/>
            </a:pPr>
            <a:endParaRPr lang="cs-CZ" sz="2400" dirty="0"/>
          </a:p>
          <a:p>
            <a:pPr>
              <a:buFontTx/>
              <a:buChar char="-"/>
            </a:pPr>
            <a:r>
              <a:rPr lang="cs-CZ" sz="2400" dirty="0" smtClean="0"/>
              <a:t>plachý, samotářský, citlivý</a:t>
            </a:r>
          </a:p>
          <a:p>
            <a:pPr>
              <a:buFontTx/>
              <a:buChar char="-"/>
            </a:pPr>
            <a:endParaRPr lang="cs-CZ" sz="2400" dirty="0"/>
          </a:p>
          <a:p>
            <a:pPr>
              <a:buFontTx/>
              <a:buChar char="-"/>
            </a:pPr>
            <a:r>
              <a:rPr lang="cs-CZ" sz="2400" dirty="0" smtClean="0"/>
              <a:t>city vznikají pomalu, ale jsou velmi silné</a:t>
            </a:r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vyžaduje laskavé a vlídné zacházení</a:t>
            </a:r>
          </a:p>
          <a:p>
            <a:pPr>
              <a:buFontTx/>
              <a:buChar char="-"/>
            </a:pPr>
            <a:endParaRPr lang="cs-CZ" sz="2400" dirty="0"/>
          </a:p>
          <a:p>
            <a:pPr>
              <a:buFontTx/>
              <a:buChar char="-"/>
            </a:pPr>
            <a:r>
              <a:rPr lang="cs-CZ" sz="2400" dirty="0" smtClean="0"/>
              <a:t>v práci je pečlivý</a:t>
            </a:r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endParaRPr lang="cs-CZ" sz="24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/>
              <a:t> </a:t>
            </a:r>
            <a:r>
              <a:rPr lang="cs-CZ" sz="2400" dirty="0" smtClean="0"/>
              <a:t>    Náladový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    Tichý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    Věrný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    Nedůvěřivý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    Obětavý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    Vážný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    Citlivý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    Uzavřený</a:t>
            </a:r>
          </a:p>
          <a:p>
            <a:pPr>
              <a:buFont typeface="Arial" pitchFamily="34" charset="0"/>
              <a:buChar char="•"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Osobnost je tvořena: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11560" y="2132856"/>
            <a:ext cx="3312368" cy="151216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cs-CZ" sz="3200" dirty="0" smtClean="0"/>
              <a:t>1</a:t>
            </a:r>
            <a:r>
              <a:rPr lang="cs-CZ" sz="3600" dirty="0" smtClean="0"/>
              <a:t>. Psychickými vlastnostmi</a:t>
            </a:r>
            <a:endParaRPr lang="cs-CZ" sz="36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923928" y="3933056"/>
            <a:ext cx="3960440" cy="151216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cs-CZ" sz="3600" dirty="0" smtClean="0"/>
              <a:t>2. Rysy osobnosti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1. Psychické vlastnosti: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představují </a:t>
            </a:r>
            <a:r>
              <a:rPr lang="cs-CZ" b="1" dirty="0" smtClean="0"/>
              <a:t>dlouhodobější a stálejší znaky</a:t>
            </a:r>
            <a:r>
              <a:rPr lang="cs-CZ" dirty="0" smtClean="0"/>
              <a:t>, které </a:t>
            </a:r>
            <a:r>
              <a:rPr lang="cs-CZ" b="1" dirty="0" smtClean="0"/>
              <a:t>ovlivňují chování, prožívání</a:t>
            </a:r>
          </a:p>
          <a:p>
            <a:pPr>
              <a:buFontTx/>
              <a:buChar char="-"/>
            </a:pPr>
            <a:endParaRPr lang="cs-CZ" b="1" dirty="0" smtClean="0"/>
          </a:p>
          <a:p>
            <a:pPr>
              <a:buFontTx/>
              <a:buChar char="-"/>
            </a:pPr>
            <a:r>
              <a:rPr lang="cs-CZ" dirty="0" smtClean="0"/>
              <a:t>na jejich základě můžeme předvídat, jak se člověk zachová</a:t>
            </a:r>
          </a:p>
          <a:p>
            <a:pPr lvl="5"/>
            <a:r>
              <a:rPr lang="cs-CZ" sz="3200" dirty="0" smtClean="0"/>
              <a:t>TEMPERAMENT</a:t>
            </a:r>
          </a:p>
          <a:p>
            <a:pPr lvl="5"/>
            <a:r>
              <a:rPr lang="cs-CZ" sz="3200" dirty="0" smtClean="0"/>
              <a:t>CHARAKTER</a:t>
            </a:r>
          </a:p>
          <a:p>
            <a:pPr lvl="5"/>
            <a:r>
              <a:rPr lang="cs-CZ" sz="3200" dirty="0" smtClean="0"/>
              <a:t>SCHOPNOSTI…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2. Rysy osobnosti: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cs-CZ" dirty="0" smtClean="0"/>
              <a:t>psychické</a:t>
            </a:r>
            <a:r>
              <a:rPr lang="cs-CZ" b="1" dirty="0" smtClean="0"/>
              <a:t> vlastnosti,</a:t>
            </a:r>
            <a:r>
              <a:rPr lang="cs-CZ" dirty="0" smtClean="0"/>
              <a:t> které</a:t>
            </a:r>
            <a:r>
              <a:rPr lang="cs-CZ" b="1" dirty="0" smtClean="0"/>
              <a:t> se projevují </a:t>
            </a:r>
            <a:r>
              <a:rPr lang="cs-CZ" dirty="0" smtClean="0"/>
              <a:t>v jeho </a:t>
            </a:r>
            <a:r>
              <a:rPr lang="cs-CZ" b="1" dirty="0" smtClean="0"/>
              <a:t>chování a prožívání</a:t>
            </a:r>
          </a:p>
          <a:p>
            <a:pPr>
              <a:buNone/>
            </a:pPr>
            <a:r>
              <a:rPr lang="cs-CZ" dirty="0" smtClean="0"/>
              <a:t>- „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i="1" dirty="0" smtClean="0">
                <a:solidFill>
                  <a:srgbClr val="00B0F0"/>
                </a:solidFill>
              </a:rPr>
              <a:t>povahové vlastnosti</a:t>
            </a:r>
            <a:r>
              <a:rPr lang="cs-CZ" i="1" dirty="0" smtClean="0"/>
              <a:t>“</a:t>
            </a:r>
            <a:endParaRPr lang="cs-CZ" dirty="0" smtClean="0"/>
          </a:p>
          <a:p>
            <a:pPr lvl="3">
              <a:buFontTx/>
              <a:buChar char="-"/>
            </a:pPr>
            <a:r>
              <a:rPr lang="cs-CZ" sz="3200" dirty="0" smtClean="0"/>
              <a:t>příznačné pro určitého jedince</a:t>
            </a:r>
          </a:p>
          <a:p>
            <a:pPr lvl="3">
              <a:buFontTx/>
              <a:buChar char="-"/>
            </a:pPr>
            <a:r>
              <a:rPr lang="cs-CZ" sz="3200" dirty="0" smtClean="0"/>
              <a:t>odlišují ho od ostatních</a:t>
            </a:r>
          </a:p>
          <a:p>
            <a:pPr lvl="3">
              <a:buNone/>
            </a:pPr>
            <a:endParaRPr lang="cs-CZ" sz="3200" dirty="0" smtClean="0"/>
          </a:p>
          <a:p>
            <a:pPr lvl="3">
              <a:buNone/>
            </a:pPr>
            <a:r>
              <a:rPr lang="cs-CZ" sz="3000" dirty="0" smtClean="0"/>
              <a:t>	družnost	x	uzavřenost</a:t>
            </a:r>
          </a:p>
          <a:p>
            <a:pPr lvl="3">
              <a:buNone/>
            </a:pPr>
            <a:r>
              <a:rPr lang="cs-CZ" sz="3000" dirty="0" smtClean="0"/>
              <a:t>sebedůvěra	x	sebepodceňování</a:t>
            </a:r>
          </a:p>
          <a:p>
            <a:pPr lvl="3">
              <a:buNone/>
            </a:pPr>
            <a:r>
              <a:rPr lang="cs-CZ" sz="3000" dirty="0" smtClean="0"/>
              <a:t>svědomitost	x	nezodpovědnost</a:t>
            </a:r>
          </a:p>
          <a:p>
            <a:pPr lvl="3">
              <a:buNone/>
            </a:pPr>
            <a:r>
              <a:rPr lang="cs-CZ" sz="3000" dirty="0" smtClean="0"/>
              <a:t>sklon vést	x	podřídit se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smtClean="0"/>
              <a:t>	</a:t>
            </a:r>
            <a:r>
              <a:rPr lang="cs-CZ" b="1" smtClean="0"/>
              <a:t>TEMPERAMENT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cs-CZ" b="1" dirty="0" smtClean="0"/>
              <a:t>	= souhrn </a:t>
            </a:r>
            <a:r>
              <a:rPr lang="cs-CZ" dirty="0" smtClean="0"/>
              <a:t>převážně</a:t>
            </a:r>
            <a:r>
              <a:rPr lang="cs-CZ" b="1" dirty="0" smtClean="0"/>
              <a:t> vrozených vlastností</a:t>
            </a:r>
            <a:r>
              <a:rPr lang="cs-CZ" dirty="0" smtClean="0"/>
              <a:t>, které</a:t>
            </a:r>
            <a:r>
              <a:rPr lang="cs-CZ" b="1" dirty="0" smtClean="0"/>
              <a:t> určují dynamiku prožívání a chování</a:t>
            </a:r>
          </a:p>
          <a:p>
            <a:pPr lvl="4"/>
            <a:r>
              <a:rPr lang="cs-CZ" sz="2400" dirty="0" smtClean="0"/>
              <a:t>způsob reagování</a:t>
            </a:r>
          </a:p>
          <a:p>
            <a:pPr lvl="4"/>
            <a:r>
              <a:rPr lang="cs-CZ" sz="2400" dirty="0" smtClean="0"/>
              <a:t>jak snadno reakce vznikne</a:t>
            </a:r>
          </a:p>
          <a:p>
            <a:pPr lvl="4"/>
            <a:r>
              <a:rPr lang="cs-CZ" sz="2400" dirty="0" smtClean="0"/>
              <a:t>jak je silná</a:t>
            </a:r>
          </a:p>
          <a:p>
            <a:pPr lvl="4"/>
            <a:r>
              <a:rPr lang="cs-CZ" sz="2400" dirty="0" smtClean="0"/>
              <a:t>jak rychle se střídá</a:t>
            </a:r>
          </a:p>
          <a:p>
            <a:pPr lvl="4">
              <a:buNone/>
            </a:pPr>
            <a:endParaRPr lang="cs-CZ" sz="2400" dirty="0" smtClean="0"/>
          </a:p>
          <a:p>
            <a:pPr>
              <a:buFontTx/>
              <a:buChar char="-"/>
            </a:pPr>
            <a:r>
              <a:rPr lang="cs-CZ" dirty="0" smtClean="0"/>
              <a:t>z velké části je</a:t>
            </a:r>
            <a:r>
              <a:rPr lang="cs-CZ" b="1" dirty="0" smtClean="0"/>
              <a:t> vrozený</a:t>
            </a:r>
            <a:r>
              <a:rPr lang="cs-CZ" dirty="0" smtClean="0"/>
              <a:t>, ale je </a:t>
            </a:r>
            <a:r>
              <a:rPr lang="cs-CZ" b="1" dirty="0" smtClean="0"/>
              <a:t>ovlivněn i výchovou, věkem, sebevýchovou</a:t>
            </a:r>
            <a:endParaRPr lang="cs-CZ" b="1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u="sng" dirty="0" smtClean="0"/>
              <a:t>Představitelé</a:t>
            </a:r>
            <a:endParaRPr lang="cs-CZ" sz="32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79912" y="1484784"/>
            <a:ext cx="4906888" cy="4641379"/>
          </a:xfrm>
          <a:ln>
            <a:solidFill>
              <a:srgbClr val="C0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rozlišili 4 hlavní typy „lidských povah“ podle </a:t>
            </a:r>
            <a:r>
              <a:rPr lang="cs-CZ" b="1" dirty="0" smtClean="0"/>
              <a:t>převládajících </a:t>
            </a:r>
            <a:r>
              <a:rPr lang="cs-CZ" b="1" dirty="0" smtClean="0">
                <a:solidFill>
                  <a:srgbClr val="FF0000"/>
                </a:solidFill>
              </a:rPr>
              <a:t>tělních tekutin</a:t>
            </a:r>
          </a:p>
          <a:p>
            <a:pPr>
              <a:buNone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Sangvinik </a:t>
            </a:r>
            <a:r>
              <a:rPr lang="cs-CZ" i="1" dirty="0" smtClean="0">
                <a:solidFill>
                  <a:schemeClr val="tx1"/>
                </a:solidFill>
              </a:rPr>
              <a:t>– </a:t>
            </a:r>
            <a:r>
              <a:rPr lang="cs-CZ" i="1" dirty="0" err="1" smtClean="0">
                <a:solidFill>
                  <a:schemeClr val="tx1"/>
                </a:solidFill>
              </a:rPr>
              <a:t>sanguis</a:t>
            </a:r>
            <a:r>
              <a:rPr lang="cs-CZ" i="1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(krev)</a:t>
            </a:r>
          </a:p>
          <a:p>
            <a:pPr marL="514350" indent="-51435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Cholerik</a:t>
            </a:r>
            <a:r>
              <a:rPr lang="cs-CZ" i="1" dirty="0" smtClean="0"/>
              <a:t> – </a:t>
            </a:r>
            <a:r>
              <a:rPr lang="cs-CZ" i="1" dirty="0" err="1" smtClean="0"/>
              <a:t>cholos</a:t>
            </a:r>
            <a:r>
              <a:rPr lang="cs-CZ" dirty="0" smtClean="0"/>
              <a:t> (</a:t>
            </a:r>
            <a:r>
              <a:rPr lang="cs-CZ" dirty="0" err="1" smtClean="0"/>
              <a:t>žl</a:t>
            </a:r>
            <a:r>
              <a:rPr lang="cs-CZ" dirty="0" smtClean="0"/>
              <a:t>. žluč)</a:t>
            </a:r>
          </a:p>
          <a:p>
            <a:pPr marL="514350" indent="-51435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Melancholik</a:t>
            </a:r>
            <a:r>
              <a:rPr lang="cs-CZ" dirty="0" smtClean="0"/>
              <a:t> </a:t>
            </a:r>
            <a:r>
              <a:rPr lang="cs-CZ" i="1" dirty="0" smtClean="0"/>
              <a:t>– melas </a:t>
            </a:r>
            <a:r>
              <a:rPr lang="cs-CZ" i="1" dirty="0" err="1" smtClean="0"/>
              <a:t>cholos</a:t>
            </a:r>
            <a:r>
              <a:rPr lang="cs-CZ" dirty="0" smtClean="0"/>
              <a:t> (černá žluč)</a:t>
            </a:r>
          </a:p>
          <a:p>
            <a:pPr marL="514350" indent="-514350">
              <a:buNone/>
            </a:pPr>
            <a:r>
              <a:rPr lang="cs-CZ" dirty="0" smtClean="0">
                <a:solidFill>
                  <a:srgbClr val="C00000"/>
                </a:solidFill>
              </a:rPr>
              <a:t>4. </a:t>
            </a:r>
            <a:r>
              <a:rPr lang="cs-CZ" dirty="0" smtClean="0"/>
              <a:t> </a:t>
            </a:r>
            <a:r>
              <a:rPr lang="cs-CZ" dirty="0" smtClean="0">
                <a:solidFill>
                  <a:schemeClr val="tx1"/>
                </a:solidFill>
              </a:rPr>
              <a:t>Flegmatik</a:t>
            </a:r>
            <a:r>
              <a:rPr lang="cs-CZ" dirty="0" smtClean="0"/>
              <a:t> </a:t>
            </a:r>
            <a:r>
              <a:rPr lang="cs-CZ" i="1" dirty="0" smtClean="0"/>
              <a:t>– flegma</a:t>
            </a:r>
            <a:r>
              <a:rPr lang="cs-CZ" dirty="0" smtClean="0"/>
              <a:t> (sliz)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1600200"/>
            <a:ext cx="2433464" cy="506916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2"/>
            <a:endParaRPr lang="cs-CZ" sz="2800" dirty="0"/>
          </a:p>
          <a:p>
            <a:pPr lvl="2"/>
            <a:endParaRPr lang="cs-CZ" sz="2800" dirty="0" smtClean="0"/>
          </a:p>
          <a:p>
            <a:pPr algn="ctr"/>
            <a:r>
              <a:rPr lang="cs-CZ" sz="2800" b="1" dirty="0" smtClean="0"/>
              <a:t>HIPPOKRATES</a:t>
            </a:r>
          </a:p>
          <a:p>
            <a:pPr algn="ctr"/>
            <a:r>
              <a:rPr lang="cs-CZ" sz="2000" dirty="0" smtClean="0"/>
              <a:t>5. </a:t>
            </a:r>
            <a:r>
              <a:rPr lang="cs-CZ" sz="2000" dirty="0" err="1" smtClean="0"/>
              <a:t>st.př.n.l</a:t>
            </a:r>
            <a:r>
              <a:rPr lang="cs-CZ" sz="2000" dirty="0" smtClean="0"/>
              <a:t>.</a:t>
            </a:r>
          </a:p>
          <a:p>
            <a:pPr algn="ctr"/>
            <a:endParaRPr lang="cs-CZ" sz="2000" dirty="0"/>
          </a:p>
          <a:p>
            <a:pPr algn="ctr"/>
            <a:endParaRPr lang="cs-CZ" sz="2000" dirty="0"/>
          </a:p>
          <a:p>
            <a:pPr algn="ctr"/>
            <a:endParaRPr lang="cs-CZ" sz="2800" b="1" dirty="0" smtClean="0"/>
          </a:p>
          <a:p>
            <a:pPr algn="ctr"/>
            <a:endParaRPr lang="cs-CZ" sz="2800" b="1" dirty="0" smtClean="0"/>
          </a:p>
          <a:p>
            <a:pPr algn="ctr"/>
            <a:r>
              <a:rPr lang="cs-CZ" sz="2800" b="1" dirty="0" smtClean="0"/>
              <a:t>GALÉNOS</a:t>
            </a:r>
          </a:p>
          <a:p>
            <a:pPr algn="ctr"/>
            <a:r>
              <a:rPr lang="cs-CZ" sz="2000" dirty="0" smtClean="0"/>
              <a:t>2.st.n.l.</a:t>
            </a:r>
            <a:endParaRPr lang="cs-CZ" sz="2000" dirty="0"/>
          </a:p>
        </p:txBody>
      </p:sp>
      <p:pic>
        <p:nvPicPr>
          <p:cNvPr id="5" name="Obrázek 4" descr="Hippokrat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19672" y="1628800"/>
            <a:ext cx="1170432" cy="1088136"/>
          </a:xfrm>
          <a:prstGeom prst="rect">
            <a:avLst/>
          </a:prstGeom>
        </p:spPr>
      </p:pic>
      <p:pic>
        <p:nvPicPr>
          <p:cNvPr id="6" name="Obrázek 5" descr="gale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47664" y="3789040"/>
            <a:ext cx="1152128" cy="14112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cs-CZ" dirty="0" smtClean="0"/>
              <a:t>Ivan Petrovič </a:t>
            </a:r>
            <a:r>
              <a:rPr lang="cs-CZ" b="1" dirty="0" smtClean="0"/>
              <a:t>PAVLOV</a:t>
            </a:r>
            <a:br>
              <a:rPr lang="cs-CZ" b="1" dirty="0" smtClean="0"/>
            </a:br>
            <a:r>
              <a:rPr lang="cs-CZ" dirty="0" smtClean="0"/>
              <a:t>(1849-1936, Rus)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cs-CZ" dirty="0" smtClean="0"/>
              <a:t>dělil </a:t>
            </a:r>
            <a:r>
              <a:rPr lang="cs-CZ" b="1" dirty="0" smtClean="0"/>
              <a:t>podle typu </a:t>
            </a:r>
            <a:r>
              <a:rPr lang="cs-CZ" b="1" dirty="0" smtClean="0">
                <a:solidFill>
                  <a:srgbClr val="C00000"/>
                </a:solidFill>
              </a:rPr>
              <a:t>nervové soustavy</a:t>
            </a:r>
          </a:p>
          <a:p>
            <a:pPr marL="514350" indent="-514350">
              <a:buNone/>
            </a:pPr>
            <a:endParaRPr lang="cs-CZ" sz="3000" dirty="0" smtClean="0"/>
          </a:p>
          <a:p>
            <a:pPr marL="514350" indent="-514350">
              <a:buNone/>
            </a:pPr>
            <a:endParaRPr lang="cs-CZ" sz="3000" dirty="0" smtClean="0"/>
          </a:p>
          <a:p>
            <a:pPr marL="514350" indent="-514350">
              <a:buNone/>
            </a:pPr>
            <a:r>
              <a:rPr lang="cs-CZ" sz="2600" dirty="0" smtClean="0"/>
              <a:t>Síla			Vyrovnanost		Pohyblivost    Temperament</a:t>
            </a:r>
          </a:p>
          <a:p>
            <a:pPr marL="514350" indent="-514350">
              <a:buNone/>
            </a:pPr>
            <a:endParaRPr lang="cs-CZ" sz="3000" dirty="0" smtClean="0"/>
          </a:p>
          <a:p>
            <a:pPr marL="514350" indent="-514350"/>
            <a:r>
              <a:rPr lang="cs-CZ" sz="3000" dirty="0" smtClean="0"/>
              <a:t>silný	- vyrovnaný		- pohyblivý		S</a:t>
            </a:r>
          </a:p>
          <a:p>
            <a:pPr marL="514350" indent="-514350"/>
            <a:r>
              <a:rPr lang="cs-CZ" sz="3000" dirty="0" smtClean="0"/>
              <a:t>silný	- vyrovnaný		- nepohyblivý	F</a:t>
            </a:r>
          </a:p>
          <a:p>
            <a:pPr marL="514350" indent="-514350"/>
            <a:r>
              <a:rPr lang="cs-CZ" sz="3000" dirty="0" smtClean="0"/>
              <a:t>silný 	- nevyrovnaný				Ch</a:t>
            </a:r>
          </a:p>
          <a:p>
            <a:pPr marL="514350" indent="-514350"/>
            <a:r>
              <a:rPr lang="cs-CZ" sz="3000" dirty="0" smtClean="0"/>
              <a:t>slabý 							M</a:t>
            </a:r>
            <a:r>
              <a:rPr lang="cs-CZ" dirty="0" smtClean="0"/>
              <a:t>							</a:t>
            </a:r>
          </a:p>
        </p:txBody>
      </p:sp>
      <p:pic>
        <p:nvPicPr>
          <p:cNvPr id="4" name="Obrázek 3" descr="IP Pavlov190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64288" y="260648"/>
            <a:ext cx="1754107" cy="21790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cs-CZ" dirty="0" smtClean="0"/>
              <a:t>Ernst </a:t>
            </a:r>
            <a:r>
              <a:rPr lang="cs-CZ" b="1" dirty="0" smtClean="0"/>
              <a:t>KRETSCHMER			</a:t>
            </a:r>
            <a:br>
              <a:rPr lang="cs-CZ" b="1" dirty="0" smtClean="0"/>
            </a:br>
            <a:r>
              <a:rPr lang="cs-CZ" dirty="0" smtClean="0"/>
              <a:t>(1888-1964,N</a:t>
            </a:r>
            <a:r>
              <a:rPr lang="cs-CZ" cap="none" dirty="0" smtClean="0"/>
              <a:t>ěmec</a:t>
            </a:r>
            <a:r>
              <a:rPr lang="cs-CZ" dirty="0" smtClean="0"/>
              <a:t>)	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44216"/>
            <a:ext cx="7211144" cy="4493096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Členil lidi</a:t>
            </a:r>
            <a:r>
              <a:rPr lang="cs-CZ" sz="2800" b="1" dirty="0" smtClean="0"/>
              <a:t> podle tělesné stavby = </a:t>
            </a:r>
            <a:r>
              <a:rPr lang="cs-CZ" sz="2800" b="1" dirty="0" smtClean="0">
                <a:solidFill>
                  <a:srgbClr val="C00000"/>
                </a:solidFill>
              </a:rPr>
              <a:t>BIOTYPU</a:t>
            </a:r>
          </a:p>
          <a:p>
            <a:pPr>
              <a:buNone/>
            </a:pPr>
            <a:endParaRPr lang="cs-CZ" b="1" dirty="0" smtClean="0"/>
          </a:p>
          <a:p>
            <a:pPr lvl="5"/>
            <a:r>
              <a:rPr lang="cs-CZ" sz="3200" b="1" dirty="0" smtClean="0"/>
              <a:t>ATLETIK</a:t>
            </a:r>
          </a:p>
          <a:p>
            <a:pPr lvl="5"/>
            <a:r>
              <a:rPr lang="cs-CZ" sz="3200" b="1" dirty="0" smtClean="0"/>
              <a:t>PYKNIK</a:t>
            </a:r>
          </a:p>
          <a:p>
            <a:pPr lvl="5"/>
            <a:r>
              <a:rPr lang="cs-CZ" sz="3200" b="1" dirty="0" smtClean="0"/>
              <a:t>ASTENIK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sz="9600" b="1" dirty="0" smtClean="0"/>
          </a:p>
          <a:p>
            <a:pPr>
              <a:buNone/>
            </a:pPr>
            <a:endParaRPr lang="cs-CZ" sz="9600" b="1" dirty="0" smtClean="0"/>
          </a:p>
          <a:p>
            <a:pPr>
              <a:buNone/>
            </a:pPr>
            <a:endParaRPr lang="cs-CZ" sz="9600" dirty="0" smtClean="0"/>
          </a:p>
          <a:p>
            <a:pPr>
              <a:buNone/>
            </a:pPr>
            <a:endParaRPr lang="cs-CZ" sz="9600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pic>
        <p:nvPicPr>
          <p:cNvPr id="5" name="Obrázek 4" descr="Ernst_Kretschmer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20272" y="188640"/>
            <a:ext cx="1714500" cy="2428875"/>
          </a:xfrm>
          <a:prstGeom prst="rect">
            <a:avLst/>
          </a:prstGeom>
        </p:spPr>
      </p:pic>
      <p:pic>
        <p:nvPicPr>
          <p:cNvPr id="7" name="Obrázek 6" descr="pyknik,astenik - Kopie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60232" y="3429000"/>
            <a:ext cx="1255099" cy="29969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ASTENIK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131840" y="620688"/>
            <a:ext cx="5616624" cy="5040560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ATLETIK</a:t>
            </a:r>
          </a:p>
          <a:p>
            <a:endParaRPr lang="cs-CZ" sz="2800" b="1" dirty="0" smtClean="0"/>
          </a:p>
          <a:p>
            <a:pPr>
              <a:buFontTx/>
              <a:buChar char="-"/>
            </a:pPr>
            <a:r>
              <a:rPr lang="cs-CZ" sz="2400" dirty="0" smtClean="0"/>
              <a:t>souměrná postava, silné svalstvo, široká ramena a hrudník, který se dolů zužuje</a:t>
            </a:r>
          </a:p>
          <a:p>
            <a:endParaRPr lang="cs-CZ" sz="2400" dirty="0" smtClean="0"/>
          </a:p>
          <a:p>
            <a:r>
              <a:rPr lang="cs-CZ" sz="2400" dirty="0" smtClean="0"/>
              <a:t>- vyrovnaný až flegmatický,klidný, ale i houževnatý, málomluvný</a:t>
            </a:r>
          </a:p>
          <a:p>
            <a:endParaRPr lang="cs-CZ" dirty="0"/>
          </a:p>
        </p:txBody>
      </p:sp>
      <p:pic>
        <p:nvPicPr>
          <p:cNvPr id="10" name="Obrázek 9" descr="pyknik,astenik - Kopie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260648"/>
            <a:ext cx="2339578" cy="6309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1691</TotalTime>
  <Words>497</Words>
  <Application>Microsoft Office PowerPoint</Application>
  <PresentationFormat>Předvádění na obrazovce (4:3)</PresentationFormat>
  <Paragraphs>211</Paragraphs>
  <Slides>17</Slides>
  <Notes>17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sady Office</vt:lpstr>
      <vt:lpstr>PODOBNOST A ODLIŠNOST LIDÍ</vt:lpstr>
      <vt:lpstr>Osobnost je tvořena:</vt:lpstr>
      <vt:lpstr>1. Psychické vlastnosti:</vt:lpstr>
      <vt:lpstr>2. Rysy osobnosti:</vt:lpstr>
      <vt:lpstr> TEMPERAMENT</vt:lpstr>
      <vt:lpstr>Představitelé</vt:lpstr>
      <vt:lpstr>Ivan Petrovič PAVLOV (1849-1936, Rus)</vt:lpstr>
      <vt:lpstr>Ernst KRETSCHMER    (1888-1964,Němec)  </vt:lpstr>
      <vt:lpstr>ASTENIK</vt:lpstr>
      <vt:lpstr>Prezentace aplikace PowerPoint</vt:lpstr>
      <vt:lpstr>Prezentace aplikace PowerPoint</vt:lpstr>
      <vt:lpstr>Prezentace aplikace PowerPoint</vt:lpstr>
      <vt:lpstr>Carl Gustav JUNG (1875-1961, Švýcar)</vt:lpstr>
      <vt:lpstr>  CHOLERIK </vt:lpstr>
      <vt:lpstr>  FLEGMATIK</vt:lpstr>
      <vt:lpstr>   SANGVINIK </vt:lpstr>
      <vt:lpstr>    MELANCHOLIK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Fotoalbum</dc:title>
  <dc:creator>Administrator</dc:creator>
  <cp:lastModifiedBy>Ivana Mináriková</cp:lastModifiedBy>
  <cp:revision>111</cp:revision>
  <dcterms:created xsi:type="dcterms:W3CDTF">2011-11-24T19:50:40Z</dcterms:created>
  <dcterms:modified xsi:type="dcterms:W3CDTF">2014-11-19T21:55:59Z</dcterms:modified>
</cp:coreProperties>
</file>