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15"/>
  </p:notesMasterIdLst>
  <p:sldIdLst>
    <p:sldId id="256" r:id="rId2"/>
    <p:sldId id="257" r:id="rId3"/>
    <p:sldId id="258" r:id="rId4"/>
    <p:sldId id="262" r:id="rId5"/>
    <p:sldId id="263" r:id="rId6"/>
    <p:sldId id="264" r:id="rId7"/>
    <p:sldId id="265" r:id="rId8"/>
    <p:sldId id="266" r:id="rId9"/>
    <p:sldId id="267" r:id="rId10"/>
    <p:sldId id="271" r:id="rId11"/>
    <p:sldId id="268" r:id="rId12"/>
    <p:sldId id="269" r:id="rId13"/>
    <p:sldId id="270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4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0E200C-4967-4BEF-A013-CD800A6B7C5F}" type="datetimeFigureOut">
              <a:rPr lang="cs-CZ" smtClean="0"/>
              <a:pPr/>
              <a:t>13.2.2014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FEFB6E-C3BF-4234-B4F9-59140500D2A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FEFB6E-C3BF-4234-B4F9-59140500D2A8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FEFB6E-C3BF-4234-B4F9-59140500D2A8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FEFB6E-C3BF-4234-B4F9-59140500D2A8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7DCD0-8178-44BC-90DB-4863F09DBE59}" type="datetimeFigureOut">
              <a:rPr lang="cs-CZ" smtClean="0"/>
              <a:pPr/>
              <a:t>13.2.2014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9749FC9-48EE-43CA-A5EB-9ECBF907CCC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7DCD0-8178-44BC-90DB-4863F09DBE59}" type="datetimeFigureOut">
              <a:rPr lang="cs-CZ" smtClean="0"/>
              <a:pPr/>
              <a:t>13.2.2014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49FC9-48EE-43CA-A5EB-9ECBF907CC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59749FC9-48EE-43CA-A5EB-9ECBF907CCC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7DCD0-8178-44BC-90DB-4863F09DBE59}" type="datetimeFigureOut">
              <a:rPr lang="cs-CZ" smtClean="0"/>
              <a:pPr/>
              <a:t>13.2.2014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7DCD0-8178-44BC-90DB-4863F09DBE59}" type="datetimeFigureOut">
              <a:rPr lang="cs-CZ" smtClean="0"/>
              <a:pPr/>
              <a:t>13.2.2014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59749FC9-48EE-43CA-A5EB-9ECBF907CCC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7DCD0-8178-44BC-90DB-4863F09DBE59}" type="datetimeFigureOut">
              <a:rPr lang="cs-CZ" smtClean="0"/>
              <a:pPr/>
              <a:t>13.2.2014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9749FC9-48EE-43CA-A5EB-9ECBF907CCC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7E97DCD0-8178-44BC-90DB-4863F09DBE59}" type="datetimeFigureOut">
              <a:rPr lang="cs-CZ" smtClean="0"/>
              <a:pPr/>
              <a:t>13.2.2014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49FC9-48EE-43CA-A5EB-9ECBF907CCC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7DCD0-8178-44BC-90DB-4863F09DBE59}" type="datetimeFigureOut">
              <a:rPr lang="cs-CZ" smtClean="0"/>
              <a:pPr/>
              <a:t>13.2.2014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Elipsa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a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59749FC9-48EE-43CA-A5EB-9ECBF907CCC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7DCD0-8178-44BC-90DB-4863F09DBE59}" type="datetimeFigureOut">
              <a:rPr lang="cs-CZ" smtClean="0"/>
              <a:pPr/>
              <a:t>13.2.2014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59749FC9-48EE-43CA-A5EB-9ECBF907CC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7DCD0-8178-44BC-90DB-4863F09DBE59}" type="datetimeFigureOut">
              <a:rPr lang="cs-CZ" smtClean="0"/>
              <a:pPr/>
              <a:t>13.2.2014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9749FC9-48EE-43CA-A5EB-9ECBF907CC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9749FC9-48EE-43CA-A5EB-9ECBF907CCC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7DCD0-8178-44BC-90DB-4863F09DBE59}" type="datetimeFigureOut">
              <a:rPr lang="cs-CZ" smtClean="0"/>
              <a:pPr/>
              <a:t>13.2.2014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ovací čára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59749FC9-48EE-43CA-A5EB-9ECBF907CCC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7E97DCD0-8178-44BC-90DB-4863F09DBE59}" type="datetimeFigureOut">
              <a:rPr lang="cs-CZ" smtClean="0"/>
              <a:pPr/>
              <a:t>13.2.2014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7E97DCD0-8178-44BC-90DB-4863F09DBE59}" type="datetimeFigureOut">
              <a:rPr lang="cs-CZ" smtClean="0"/>
              <a:pPr/>
              <a:t>13.2.2014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9749FC9-48EE-43CA-A5EB-9ECBF907CCC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Schopnosti</a:t>
            </a:r>
          </a:p>
          <a:p>
            <a:r>
              <a:rPr lang="cs-CZ" sz="3600" dirty="0" smtClean="0"/>
              <a:t>inteligence</a:t>
            </a:r>
            <a:endParaRPr lang="cs-CZ" sz="3600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solidFill>
                  <a:schemeClr val="accent1"/>
                </a:solidFill>
              </a:rPr>
              <a:t>SCHOPNOSTI</a:t>
            </a:r>
            <a:endParaRPr lang="cs-CZ" sz="400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Orientační graf </a:t>
            </a:r>
            <a:r>
              <a:rPr lang="cs-CZ" dirty="0" err="1" smtClean="0"/>
              <a:t>zastoupění</a:t>
            </a:r>
            <a:r>
              <a:rPr lang="cs-CZ" dirty="0" smtClean="0"/>
              <a:t> IQ v populaci</a:t>
            </a:r>
            <a:endParaRPr lang="cs-CZ" dirty="0"/>
          </a:p>
        </p:txBody>
      </p:sp>
      <p:pic>
        <p:nvPicPr>
          <p:cNvPr id="4" name="Zástupný symbol pro obsah 3" descr="zastoupeniiq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696601" y="2384603"/>
            <a:ext cx="5714286" cy="2857143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solidFill>
                  <a:srgbClr val="FF0000"/>
                </a:solidFill>
              </a:rPr>
              <a:t>Vědomosti, dovednosti a návyky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742950" indent="-742950">
              <a:buNone/>
            </a:pPr>
            <a:r>
              <a:rPr lang="cs-CZ" sz="3600" b="1" dirty="0" smtClean="0"/>
              <a:t>1. VĚDOMOSTI</a:t>
            </a:r>
          </a:p>
          <a:p>
            <a:pPr marL="742950" indent="-742950">
              <a:buFontTx/>
              <a:buChar char="-"/>
            </a:pPr>
            <a:r>
              <a:rPr lang="cs-CZ" sz="3600" dirty="0" smtClean="0"/>
              <a:t>osvojené (=zapamatované a pochopené informace), fakta</a:t>
            </a:r>
          </a:p>
          <a:p>
            <a:pPr marL="742950" indent="-742950">
              <a:buFontTx/>
              <a:buChar char="-"/>
            </a:pPr>
            <a:r>
              <a:rPr lang="cs-CZ" sz="2800" i="1" dirty="0" smtClean="0"/>
              <a:t>vyjmenovaná slova, Pythagorova věta…</a:t>
            </a:r>
          </a:p>
          <a:p>
            <a:pPr marL="742950" indent="-742950">
              <a:buNone/>
            </a:pPr>
            <a:r>
              <a:rPr lang="cs-CZ" sz="3600" b="1" dirty="0" smtClean="0"/>
              <a:t>2. DOVEDNOSTI</a:t>
            </a:r>
          </a:p>
          <a:p>
            <a:pPr marL="742950" indent="-742950">
              <a:buFontTx/>
              <a:buChar char="-"/>
            </a:pPr>
            <a:r>
              <a:rPr lang="cs-CZ" sz="3600" dirty="0" smtClean="0"/>
              <a:t>schopnost uplatnit osvojené vědomosti v praxi</a:t>
            </a:r>
          </a:p>
          <a:p>
            <a:pPr marL="742950" indent="-742950">
              <a:buFontTx/>
              <a:buChar char="-"/>
            </a:pPr>
            <a:r>
              <a:rPr lang="cs-CZ" sz="2800" i="1" dirty="0" smtClean="0"/>
              <a:t>úspěšná aplikace vzorců, </a:t>
            </a:r>
            <a:r>
              <a:rPr lang="cs-CZ" sz="2800" i="1" dirty="0" err="1" smtClean="0"/>
              <a:t>pravop.pravidel</a:t>
            </a:r>
            <a:r>
              <a:rPr lang="cs-CZ" sz="2800" i="1" dirty="0" smtClean="0"/>
              <a:t>…</a:t>
            </a:r>
          </a:p>
          <a:p>
            <a:pPr marL="742950" indent="-742950">
              <a:buFontTx/>
              <a:buChar char="-"/>
            </a:pPr>
            <a:endParaRPr lang="cs-CZ" sz="3600" dirty="0" smtClean="0"/>
          </a:p>
          <a:p>
            <a:pPr marL="742950" indent="-742950">
              <a:buFontTx/>
              <a:buChar char="-"/>
            </a:pPr>
            <a:endParaRPr lang="cs-CZ" sz="3600" dirty="0" smtClean="0"/>
          </a:p>
          <a:p>
            <a:pPr marL="742950" indent="-742950">
              <a:buNone/>
            </a:pPr>
            <a:endParaRPr lang="cs-CZ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3600" b="1" dirty="0" smtClean="0"/>
              <a:t>3. NÁVYKY</a:t>
            </a:r>
          </a:p>
          <a:p>
            <a:pPr>
              <a:buFontTx/>
              <a:buChar char="-"/>
            </a:pPr>
            <a:r>
              <a:rPr lang="cs-CZ" sz="3600" dirty="0" smtClean="0"/>
              <a:t>zautomatizovaná činnost</a:t>
            </a:r>
          </a:p>
          <a:p>
            <a:pPr>
              <a:buFontTx/>
              <a:buChar char="-"/>
            </a:pPr>
            <a:r>
              <a:rPr lang="cs-CZ" sz="3600" dirty="0" smtClean="0"/>
              <a:t>vznikají mnohonásobným opakováním</a:t>
            </a:r>
          </a:p>
          <a:p>
            <a:pPr>
              <a:buFontTx/>
              <a:buChar char="-"/>
            </a:pPr>
            <a:r>
              <a:rPr lang="cs-CZ" sz="3600" dirty="0" smtClean="0"/>
              <a:t>zjednodušené úkony, které nepotřebují intelekt.námahu</a:t>
            </a:r>
          </a:p>
          <a:p>
            <a:pPr>
              <a:buFontTx/>
              <a:buChar char="-"/>
            </a:pPr>
            <a:r>
              <a:rPr lang="cs-CZ" sz="3600" dirty="0" smtClean="0"/>
              <a:t>ulehčují, zrychlují</a:t>
            </a:r>
          </a:p>
          <a:p>
            <a:pPr>
              <a:buFontTx/>
              <a:buChar char="-"/>
            </a:pPr>
            <a:endParaRPr lang="cs-CZ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Vymyslete příklady vědomostí, dovedností, návyků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A/ pravopis</a:t>
            </a:r>
          </a:p>
          <a:p>
            <a:pPr>
              <a:buNone/>
            </a:pPr>
            <a:r>
              <a:rPr lang="cs-CZ" dirty="0" smtClean="0"/>
              <a:t>B/ řízení automobilu…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800" dirty="0" smtClean="0">
                <a:solidFill>
                  <a:srgbClr val="FF0000"/>
                </a:solidFill>
              </a:rPr>
              <a:t>Schopnosti</a:t>
            </a:r>
            <a:r>
              <a:rPr lang="cs-CZ" sz="4800" dirty="0" smtClean="0">
                <a:solidFill>
                  <a:srgbClr val="FF0000"/>
                </a:solidFill>
              </a:rPr>
              <a:t>	</a:t>
            </a:r>
            <a:endParaRPr lang="cs-CZ" sz="4800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671064"/>
            <a:ext cx="8503920" cy="499829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sz="3600" dirty="0" smtClean="0"/>
              <a:t>= soubor předpokladů nutných  k vykonávání určité činnosti</a:t>
            </a:r>
          </a:p>
          <a:p>
            <a:pPr>
              <a:buNone/>
            </a:pPr>
            <a:endParaRPr lang="cs-CZ" sz="3600" dirty="0" smtClean="0"/>
          </a:p>
          <a:p>
            <a:pPr>
              <a:buFontTx/>
              <a:buChar char="-"/>
            </a:pPr>
            <a:r>
              <a:rPr lang="cs-CZ" sz="3600" dirty="0" smtClean="0"/>
              <a:t>nejsou vrozené, vznikají a rozvíjejí se na základě </a:t>
            </a:r>
            <a:r>
              <a:rPr lang="cs-CZ" sz="3600" b="1" dirty="0" smtClean="0"/>
              <a:t>vrozených vloh, dispozic</a:t>
            </a:r>
          </a:p>
          <a:p>
            <a:pPr>
              <a:buFontTx/>
              <a:buChar char="-"/>
            </a:pPr>
            <a:endParaRPr lang="cs-CZ" sz="3600" b="1" dirty="0" smtClean="0"/>
          </a:p>
          <a:p>
            <a:pPr>
              <a:buFontTx/>
              <a:buChar char="-"/>
            </a:pPr>
            <a:r>
              <a:rPr lang="cs-CZ" sz="3600" dirty="0" smtClean="0"/>
              <a:t>úspěch není založen pouze na schopnostech, ale i na vůli, charakteru, píli…</a:t>
            </a:r>
            <a:endParaRPr lang="cs-CZ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400" dirty="0" smtClean="0">
                <a:solidFill>
                  <a:srgbClr val="FF0000"/>
                </a:solidFill>
              </a:rPr>
              <a:t>Stupně schopností</a:t>
            </a:r>
            <a:endParaRPr lang="cs-CZ" sz="4400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79512" y="1268760"/>
            <a:ext cx="8712968" cy="5400600"/>
          </a:xfrm>
        </p:spPr>
        <p:txBody>
          <a:bodyPr>
            <a:normAutofit/>
          </a:bodyPr>
          <a:lstStyle/>
          <a:p>
            <a:pPr marL="742950" indent="-742950">
              <a:buNone/>
            </a:pPr>
            <a:endParaRPr lang="cs-CZ" sz="3600" b="1" dirty="0" smtClean="0"/>
          </a:p>
          <a:p>
            <a:pPr marL="742950" indent="-742950">
              <a:buNone/>
            </a:pPr>
            <a:r>
              <a:rPr lang="cs-CZ" sz="3600" dirty="0" smtClean="0"/>
              <a:t>1.</a:t>
            </a:r>
            <a:r>
              <a:rPr lang="cs-CZ" sz="3600" b="1" dirty="0" smtClean="0"/>
              <a:t> NADÁNÍ</a:t>
            </a:r>
          </a:p>
          <a:p>
            <a:pPr marL="742950" indent="-742950">
              <a:buNone/>
            </a:pPr>
            <a:endParaRPr lang="cs-CZ" sz="3600" dirty="0" smtClean="0"/>
          </a:p>
          <a:p>
            <a:pPr marL="742950" indent="-742950">
              <a:buNone/>
            </a:pPr>
            <a:r>
              <a:rPr lang="cs-CZ" sz="3600" dirty="0" smtClean="0"/>
              <a:t>= soubor schopností určitého druhu, které</a:t>
            </a:r>
          </a:p>
          <a:p>
            <a:pPr marL="742950" indent="-742950">
              <a:buNone/>
            </a:pPr>
            <a:r>
              <a:rPr lang="cs-CZ" sz="3600" dirty="0" smtClean="0"/>
              <a:t>umožňují </a:t>
            </a:r>
            <a:r>
              <a:rPr lang="cs-CZ" sz="3600" b="1" dirty="0" smtClean="0"/>
              <a:t>nadprůměrné výkony </a:t>
            </a:r>
          </a:p>
          <a:p>
            <a:pPr marL="742950" indent="-742950">
              <a:buNone/>
            </a:pPr>
            <a:r>
              <a:rPr lang="cs-CZ" sz="3600" dirty="0" smtClean="0"/>
              <a:t>v určité činnosti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340768"/>
            <a:ext cx="8503920" cy="5256584"/>
          </a:xfrm>
        </p:spPr>
        <p:txBody>
          <a:bodyPr>
            <a:noAutofit/>
          </a:bodyPr>
          <a:lstStyle/>
          <a:p>
            <a:pPr marL="742950" indent="-742950">
              <a:buNone/>
            </a:pPr>
            <a:endParaRPr lang="cs-CZ" sz="3600" b="1" dirty="0" smtClean="0"/>
          </a:p>
          <a:p>
            <a:pPr marL="742950" indent="-742950">
              <a:buNone/>
            </a:pPr>
            <a:r>
              <a:rPr lang="cs-CZ" sz="3600" dirty="0" smtClean="0"/>
              <a:t>2</a:t>
            </a:r>
            <a:r>
              <a:rPr lang="cs-CZ" sz="3600" dirty="0" smtClean="0"/>
              <a:t>.</a:t>
            </a:r>
            <a:r>
              <a:rPr lang="cs-CZ" sz="3600" b="1" dirty="0" smtClean="0"/>
              <a:t> TALENT</a:t>
            </a:r>
          </a:p>
          <a:p>
            <a:pPr marL="742950" indent="-742950">
              <a:buNone/>
            </a:pPr>
            <a:endParaRPr lang="cs-CZ" sz="3600" dirty="0" smtClean="0"/>
          </a:p>
          <a:p>
            <a:pPr marL="742950" indent="-742950">
              <a:buNone/>
            </a:pPr>
            <a:r>
              <a:rPr lang="cs-CZ" sz="3600" dirty="0" smtClean="0"/>
              <a:t>= </a:t>
            </a:r>
            <a:r>
              <a:rPr lang="cs-CZ" sz="3600" dirty="0" smtClean="0"/>
              <a:t>vysoce rozvinutý soubor schopností,</a:t>
            </a:r>
          </a:p>
          <a:p>
            <a:pPr marL="742950" indent="-742950">
              <a:buNone/>
            </a:pPr>
            <a:r>
              <a:rPr lang="cs-CZ" sz="3600" dirty="0" smtClean="0"/>
              <a:t>který umožňuje dosažení vynikajících </a:t>
            </a:r>
          </a:p>
          <a:p>
            <a:pPr marL="742950" indent="-742950">
              <a:buNone/>
            </a:pPr>
            <a:r>
              <a:rPr lang="cs-CZ" sz="3600" dirty="0" smtClean="0"/>
              <a:t>výsledků</a:t>
            </a:r>
          </a:p>
          <a:p>
            <a:pPr>
              <a:buNone/>
            </a:pPr>
            <a:endParaRPr lang="cs-CZ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484784"/>
            <a:ext cx="8503920" cy="4572000"/>
          </a:xfrm>
        </p:spPr>
        <p:txBody>
          <a:bodyPr>
            <a:normAutofit/>
          </a:bodyPr>
          <a:lstStyle/>
          <a:p>
            <a:pPr>
              <a:buNone/>
            </a:pPr>
            <a:endParaRPr lang="cs-CZ" sz="3600" dirty="0" smtClean="0"/>
          </a:p>
          <a:p>
            <a:pPr>
              <a:buNone/>
            </a:pPr>
            <a:r>
              <a:rPr lang="cs-CZ" sz="3600" dirty="0" smtClean="0"/>
              <a:t>3.</a:t>
            </a:r>
            <a:r>
              <a:rPr lang="cs-CZ" sz="3600" b="1" dirty="0" smtClean="0"/>
              <a:t> GENIALITA</a:t>
            </a:r>
          </a:p>
          <a:p>
            <a:pPr>
              <a:buNone/>
            </a:pPr>
            <a:endParaRPr lang="cs-CZ" sz="3600" dirty="0" smtClean="0"/>
          </a:p>
          <a:p>
            <a:pPr>
              <a:buNone/>
            </a:pPr>
            <a:r>
              <a:rPr lang="cs-CZ" sz="3600" dirty="0" smtClean="0"/>
              <a:t>= </a:t>
            </a:r>
            <a:r>
              <a:rPr lang="cs-CZ" sz="3600" b="1" dirty="0" smtClean="0"/>
              <a:t>mimořádně rozvinutý talent</a:t>
            </a:r>
            <a:r>
              <a:rPr lang="cs-CZ" sz="3600" dirty="0" smtClean="0"/>
              <a:t>, který umožňuje jejich nositelům vytvořit </a:t>
            </a:r>
            <a:r>
              <a:rPr lang="cs-CZ" sz="3600" b="1" dirty="0" smtClean="0"/>
              <a:t>vrcholná díla</a:t>
            </a:r>
            <a:endParaRPr lang="cs-CZ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251520" y="1527174"/>
            <a:ext cx="8640960" cy="4926161"/>
          </a:xfrm>
        </p:spPr>
        <p:txBody>
          <a:bodyPr>
            <a:normAutofit/>
          </a:bodyPr>
          <a:lstStyle/>
          <a:p>
            <a:pPr>
              <a:buNone/>
            </a:pPr>
            <a:endParaRPr lang="cs-CZ" sz="3600" dirty="0" smtClean="0"/>
          </a:p>
          <a:p>
            <a:pPr>
              <a:buNone/>
            </a:pPr>
            <a:endParaRPr lang="cs-CZ" sz="3600" dirty="0" smtClean="0"/>
          </a:p>
          <a:p>
            <a:pPr>
              <a:buNone/>
            </a:pPr>
            <a:r>
              <a:rPr lang="cs-CZ" sz="3200" dirty="0" smtClean="0"/>
              <a:t>Z historie víme, že se u některých jedinců projevuje nadání velmi záhy.</a:t>
            </a:r>
          </a:p>
          <a:p>
            <a:pPr>
              <a:buNone/>
            </a:pPr>
            <a:r>
              <a:rPr lang="cs-CZ" b="1" dirty="0" smtClean="0">
                <a:solidFill>
                  <a:srgbClr val="FF0000"/>
                </a:solidFill>
              </a:rPr>
              <a:t>1.Umělecká oblast</a:t>
            </a:r>
            <a:r>
              <a:rPr lang="cs-CZ" b="1" dirty="0" smtClean="0"/>
              <a:t>:</a:t>
            </a:r>
          </a:p>
          <a:p>
            <a:pPr>
              <a:buNone/>
            </a:pPr>
            <a:r>
              <a:rPr lang="cs-CZ" dirty="0" smtClean="0"/>
              <a:t>			Mozart  (</a:t>
            </a:r>
            <a:r>
              <a:rPr lang="cs-CZ" dirty="0" smtClean="0">
                <a:solidFill>
                  <a:srgbClr val="FF0000"/>
                </a:solidFill>
              </a:rPr>
              <a:t>3 </a:t>
            </a:r>
            <a:r>
              <a:rPr lang="cs-CZ" dirty="0" smtClean="0"/>
              <a:t>roky)</a:t>
            </a:r>
          </a:p>
          <a:p>
            <a:pPr>
              <a:buNone/>
            </a:pPr>
            <a:r>
              <a:rPr lang="cs-CZ" dirty="0" smtClean="0"/>
              <a:t>			Haydn (</a:t>
            </a:r>
            <a:r>
              <a:rPr lang="cs-CZ" dirty="0" smtClean="0">
                <a:solidFill>
                  <a:srgbClr val="FF0000"/>
                </a:solidFill>
              </a:rPr>
              <a:t>4 </a:t>
            </a:r>
            <a:r>
              <a:rPr lang="cs-CZ" dirty="0" smtClean="0"/>
              <a:t>roky)</a:t>
            </a:r>
          </a:p>
          <a:p>
            <a:pPr>
              <a:buNone/>
            </a:pPr>
            <a:r>
              <a:rPr lang="cs-CZ" dirty="0" smtClean="0"/>
              <a:t>			Smetana (</a:t>
            </a:r>
            <a:r>
              <a:rPr lang="cs-CZ" dirty="0" smtClean="0">
                <a:solidFill>
                  <a:srgbClr val="FF0000"/>
                </a:solidFill>
              </a:rPr>
              <a:t>předškolní </a:t>
            </a:r>
            <a:r>
              <a:rPr lang="cs-CZ" dirty="0" smtClean="0"/>
              <a:t>věk)</a:t>
            </a:r>
            <a:endParaRPr lang="cs-CZ" dirty="0"/>
          </a:p>
        </p:txBody>
      </p:sp>
      <p:pic>
        <p:nvPicPr>
          <p:cNvPr id="4" name="Obrázek 3" descr="mozart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11760" y="260648"/>
            <a:ext cx="2153592" cy="2592288"/>
          </a:xfrm>
          <a:prstGeom prst="rect">
            <a:avLst/>
          </a:prstGeom>
        </p:spPr>
      </p:pic>
      <p:pic>
        <p:nvPicPr>
          <p:cNvPr id="5" name="Obrázek 4" descr="hayd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0" y="260648"/>
            <a:ext cx="1800200" cy="2592288"/>
          </a:xfrm>
          <a:prstGeom prst="rect">
            <a:avLst/>
          </a:prstGeom>
        </p:spPr>
      </p:pic>
      <p:pic>
        <p:nvPicPr>
          <p:cNvPr id="6" name="Obrázek 5" descr="Smetana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804248" y="3645024"/>
            <a:ext cx="1728192" cy="2588890"/>
          </a:xfrm>
          <a:prstGeom prst="rect">
            <a:avLst/>
          </a:prstGeom>
        </p:spPr>
      </p:pic>
      <p:pic>
        <p:nvPicPr>
          <p:cNvPr id="7" name="Obrázek 6" descr="Maly..mozart_2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23528" y="260648"/>
            <a:ext cx="2072965" cy="25922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Zástupný symbol pro obsah 36" descr="Michelangelo.jpg"/>
          <p:cNvPicPr>
            <a:picLocks noGrp="1" noChangeAspect="1"/>
          </p:cNvPicPr>
          <p:nvPr>
            <p:ph sz="quarter" idx="4"/>
          </p:nvPr>
        </p:nvPicPr>
        <p:blipFill>
          <a:blip r:embed="rId2" cstate="print"/>
          <a:stretch>
            <a:fillRect/>
          </a:stretch>
        </p:blipFill>
        <p:spPr>
          <a:xfrm rot="10800000" flipH="1" flipV="1">
            <a:off x="7236296" y="260648"/>
            <a:ext cx="1609963" cy="2088232"/>
          </a:xfrm>
        </p:spPr>
      </p:pic>
      <p:pic>
        <p:nvPicPr>
          <p:cNvPr id="9" name="Zástupný symbol pro obsah 8" descr="raffael.jpg"/>
          <p:cNvPicPr>
            <a:picLocks noGrp="1" noChangeAspect="1"/>
          </p:cNvPicPr>
          <p:nvPr>
            <p:ph sz="quarter" idx="2"/>
          </p:nvPr>
        </p:nvPicPr>
        <p:blipFill>
          <a:blip r:embed="rId3" cstate="print"/>
          <a:stretch>
            <a:fillRect/>
          </a:stretch>
        </p:blipFill>
        <p:spPr>
          <a:xfrm>
            <a:off x="251520" y="188639"/>
            <a:ext cx="1512168" cy="2153327"/>
          </a:xfrm>
        </p:spPr>
      </p:pic>
      <p:sp>
        <p:nvSpPr>
          <p:cNvPr id="31" name="Zástupný symbol pro text 30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2800" dirty="0" smtClean="0"/>
          </a:p>
          <a:p>
            <a:r>
              <a:rPr lang="cs-CZ" sz="2800" dirty="0" err="1" smtClean="0"/>
              <a:t>Raffael</a:t>
            </a:r>
            <a:r>
              <a:rPr lang="cs-CZ" sz="2800" dirty="0" smtClean="0"/>
              <a:t> </a:t>
            </a:r>
            <a:r>
              <a:rPr lang="cs-CZ" sz="2800" dirty="0" err="1" smtClean="0"/>
              <a:t>Santi</a:t>
            </a:r>
            <a:r>
              <a:rPr lang="cs-CZ" sz="2800" dirty="0" smtClean="0"/>
              <a:t> 	(8)</a:t>
            </a:r>
            <a:endParaRPr lang="cs-CZ" sz="2800" dirty="0"/>
          </a:p>
        </p:txBody>
      </p:sp>
      <p:sp>
        <p:nvSpPr>
          <p:cNvPr id="32" name="Zástupný symbol pro text 31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cs-CZ" sz="2800" dirty="0" smtClean="0">
              <a:solidFill>
                <a:schemeClr val="tx1"/>
              </a:solidFill>
            </a:endParaRPr>
          </a:p>
          <a:p>
            <a:r>
              <a:rPr lang="cs-CZ" sz="2800" dirty="0" err="1" smtClean="0">
                <a:solidFill>
                  <a:schemeClr val="tx1"/>
                </a:solidFill>
              </a:rPr>
              <a:t>Michelangelo</a:t>
            </a:r>
            <a:r>
              <a:rPr lang="cs-CZ" sz="2800" dirty="0" smtClean="0">
                <a:solidFill>
                  <a:schemeClr val="tx1"/>
                </a:solidFill>
              </a:rPr>
              <a:t> (13)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2. výtvarné umění</a:t>
            </a:r>
            <a:endParaRPr lang="cs-CZ" dirty="0"/>
          </a:p>
        </p:txBody>
      </p:sp>
      <p:pic>
        <p:nvPicPr>
          <p:cNvPr id="33" name="Obrázek 32" descr="Michelangel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30072" y="3379640"/>
            <a:ext cx="83855" cy="98720"/>
          </a:xfrm>
          <a:prstGeom prst="rect">
            <a:avLst/>
          </a:prstGeom>
        </p:spPr>
      </p:pic>
      <p:pic>
        <p:nvPicPr>
          <p:cNvPr id="34" name="Obrázek 33" descr="Michelangel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30072" y="3379640"/>
            <a:ext cx="83855" cy="98720"/>
          </a:xfrm>
          <a:prstGeom prst="rect">
            <a:avLst/>
          </a:prstGeom>
        </p:spPr>
      </p:pic>
      <p:pic>
        <p:nvPicPr>
          <p:cNvPr id="38" name="Obrázek 37" descr="220px-David_von_Michelangelo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067944" y="2492896"/>
            <a:ext cx="2000496" cy="3819128"/>
          </a:xfrm>
          <a:prstGeom prst="rect">
            <a:avLst/>
          </a:prstGeom>
        </p:spPr>
      </p:pic>
      <p:pic>
        <p:nvPicPr>
          <p:cNvPr id="39" name="Obrázek 38" descr="sixtinská madona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55576" y="2420889"/>
            <a:ext cx="2856805" cy="3888431"/>
          </a:xfrm>
          <a:prstGeom prst="rect">
            <a:avLst/>
          </a:prstGeom>
        </p:spPr>
      </p:pic>
      <p:pic>
        <p:nvPicPr>
          <p:cNvPr id="40" name="Obrázek 39" descr="72px-Madonna_michelangelo1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732240" y="3284984"/>
            <a:ext cx="1655579" cy="27363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31" dur="indefinite"/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style.fontFamily</p:attrName>
                                        </p:attrNameLst>
                                      </p:cBhvr>
                                      <p:to>
                                        <p:strVal val="Times New Roma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35" dur="indefinite"/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style.fontFamily</p:attrName>
                                        </p:attrNameLst>
                                      </p:cBhvr>
                                      <p:to>
                                        <p:strVal val="Times New Roma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Pascal (18-20 let)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cs-CZ" dirty="0" smtClean="0"/>
              <a:t>Newton (18-20 let)</a:t>
            </a:r>
            <a:endParaRPr lang="cs-CZ" dirty="0"/>
          </a:p>
        </p:txBody>
      </p:sp>
      <p:pic>
        <p:nvPicPr>
          <p:cNvPr id="7" name="Zástupný symbol pro obsah 6" descr="pascal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925512" y="2920206"/>
            <a:ext cx="2794000" cy="2921000"/>
          </a:xfrm>
        </p:spPr>
      </p:pic>
      <p:pic>
        <p:nvPicPr>
          <p:cNvPr id="8" name="Zástupný symbol pro obsah 7" descr="IsaacNewton-1689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5652120" y="2996952"/>
            <a:ext cx="2160240" cy="2736304"/>
          </a:xfrm>
        </p:spPr>
      </p:pic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3. věda, technika (kolem dospívání)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INTELIGENCE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340768"/>
            <a:ext cx="8503920" cy="504056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sz="3600" dirty="0" smtClean="0"/>
              <a:t>= schopnost učit se a zároveň dovednost uplatnit získané vědomosti a poznatky v praxi</a:t>
            </a:r>
          </a:p>
          <a:p>
            <a:pPr>
              <a:buNone/>
            </a:pPr>
            <a:endParaRPr lang="cs-CZ" sz="3600" dirty="0" smtClean="0"/>
          </a:p>
          <a:p>
            <a:pPr>
              <a:buNone/>
            </a:pPr>
            <a:r>
              <a:rPr lang="cs-CZ" sz="3600" b="1" dirty="0" smtClean="0"/>
              <a:t>IQ </a:t>
            </a:r>
            <a:r>
              <a:rPr lang="cs-CZ" sz="3600" dirty="0" smtClean="0"/>
              <a:t>= kvocient inteligence</a:t>
            </a:r>
          </a:p>
          <a:p>
            <a:pPr>
              <a:buFontTx/>
              <a:buChar char="-"/>
            </a:pPr>
            <a:r>
              <a:rPr lang="cs-CZ" sz="3600" dirty="0" smtClean="0"/>
              <a:t>číselné vyjádření úrovně inteligence poměrem mentálního věku k věku fyzickému   </a:t>
            </a:r>
            <a:endParaRPr lang="cs-CZ" sz="2600" dirty="0" smtClean="0"/>
          </a:p>
          <a:p>
            <a:pPr>
              <a:buNone/>
            </a:pPr>
            <a:r>
              <a:rPr lang="cs-CZ" sz="2600" dirty="0" smtClean="0"/>
              <a:t>				MV (počet bodů)</a:t>
            </a:r>
          </a:p>
          <a:p>
            <a:pPr>
              <a:buNone/>
            </a:pPr>
            <a:r>
              <a:rPr lang="cs-CZ" sz="2600" dirty="0" smtClean="0"/>
              <a:t>		</a:t>
            </a:r>
            <a:r>
              <a:rPr lang="cs-CZ" sz="2600" dirty="0" smtClean="0"/>
              <a:t>	</a:t>
            </a:r>
            <a:r>
              <a:rPr lang="cs-CZ" sz="2600" dirty="0" smtClean="0"/>
              <a:t>IQ =	--------------------	x  100</a:t>
            </a:r>
          </a:p>
          <a:p>
            <a:pPr>
              <a:buNone/>
            </a:pPr>
            <a:r>
              <a:rPr lang="cs-CZ" sz="2600" dirty="0" smtClean="0"/>
              <a:t>				 FV (fyzický věk)</a:t>
            </a:r>
            <a:endParaRPr lang="cs-CZ" sz="2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148</TotalTime>
  <Words>237</Words>
  <Application>Microsoft Office PowerPoint</Application>
  <PresentationFormat>Předvádění na obrazovce (4:3)</PresentationFormat>
  <Paragraphs>70</Paragraphs>
  <Slides>13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Administrativní</vt:lpstr>
      <vt:lpstr>SCHOPNOSTI</vt:lpstr>
      <vt:lpstr>Schopnosti </vt:lpstr>
      <vt:lpstr>Stupně schopností</vt:lpstr>
      <vt:lpstr>Snímek 4</vt:lpstr>
      <vt:lpstr>Snímek 5</vt:lpstr>
      <vt:lpstr>Snímek 6</vt:lpstr>
      <vt:lpstr> 2. výtvarné umění</vt:lpstr>
      <vt:lpstr>3. věda, technika (kolem dospívání)</vt:lpstr>
      <vt:lpstr>INTELIGENCE</vt:lpstr>
      <vt:lpstr>Orientační graf zastoupění IQ v populaci</vt:lpstr>
      <vt:lpstr>Vědomosti, dovednosti a návyky</vt:lpstr>
      <vt:lpstr>Snímek 12</vt:lpstr>
      <vt:lpstr>Snímek 13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Pozornost a paměť</dc:title>
  <dc:creator>admin</dc:creator>
  <cp:lastModifiedBy>Ivana Mináriková</cp:lastModifiedBy>
  <cp:revision>40</cp:revision>
  <dcterms:created xsi:type="dcterms:W3CDTF">2012-01-23T19:42:29Z</dcterms:created>
  <dcterms:modified xsi:type="dcterms:W3CDTF">2014-02-13T20:28:43Z</dcterms:modified>
</cp:coreProperties>
</file>