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24" r:id="rId3"/>
    <p:sldId id="336" r:id="rId4"/>
    <p:sldId id="352" r:id="rId5"/>
    <p:sldId id="353" r:id="rId6"/>
    <p:sldId id="300" r:id="rId7"/>
    <p:sldId id="331" r:id="rId8"/>
    <p:sldId id="347" r:id="rId9"/>
    <p:sldId id="332" r:id="rId10"/>
    <p:sldId id="313" r:id="rId11"/>
    <p:sldId id="358" r:id="rId12"/>
    <p:sldId id="342" r:id="rId13"/>
    <p:sldId id="330" r:id="rId14"/>
    <p:sldId id="345" r:id="rId15"/>
    <p:sldId id="348" r:id="rId16"/>
    <p:sldId id="349" r:id="rId17"/>
    <p:sldId id="350" r:id="rId18"/>
    <p:sldId id="351" r:id="rId19"/>
    <p:sldId id="276" r:id="rId20"/>
    <p:sldId id="354" r:id="rId21"/>
    <p:sldId id="360" r:id="rId22"/>
    <p:sldId id="262" r:id="rId23"/>
    <p:sldId id="311" r:id="rId24"/>
    <p:sldId id="356" r:id="rId25"/>
    <p:sldId id="321" r:id="rId26"/>
    <p:sldId id="357" r:id="rId27"/>
    <p:sldId id="359" r:id="rId28"/>
    <p:sldId id="272" r:id="rId29"/>
    <p:sldId id="307" r:id="rId30"/>
    <p:sldId id="346" r:id="rId31"/>
    <p:sldId id="337" r:id="rId32"/>
    <p:sldId id="338" r:id="rId33"/>
    <p:sldId id="320" r:id="rId34"/>
    <p:sldId id="265" r:id="rId35"/>
    <p:sldId id="267" r:id="rId36"/>
    <p:sldId id="361" r:id="rId37"/>
    <p:sldId id="362" r:id="rId38"/>
    <p:sldId id="308" r:id="rId39"/>
  </p:sldIdLst>
  <p:sldSz cx="9144000" cy="6858000" type="screen4x3"/>
  <p:notesSz cx="6797675" cy="9928225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9" autoAdjust="0"/>
    <p:restoredTop sz="90929"/>
  </p:normalViewPr>
  <p:slideViewPr>
    <p:cSldViewPr>
      <p:cViewPr>
        <p:scale>
          <a:sx n="75" d="100"/>
          <a:sy n="75" d="100"/>
        </p:scale>
        <p:origin x="-266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Propagace%20&#353;koly\Dny%20otev&#345;en&#253;ch%20dve&#345;&#237;\Prezentace%20&#353;koly%202021\V&#253;voj%20maturit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Propagace%20&#353;koly\Dny%20otev&#345;en&#253;ch%20dve&#345;&#237;\Prezentace%20&#353;koly%202021\V&#253;voj%20maturit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Propagace%20&#353;koly\Dny%20otev&#345;en&#253;ch%20dve&#345;&#237;\Prezentace%20&#353;koly%202021\V&#253;voj%20maturit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Propagace%20&#353;koly\Dny%20otev&#345;en&#253;ch%20dve&#345;&#237;\Prezentace%20&#353;koly%202021\V&#253;voj%20maturit202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strRef>
              <c:f>Čj!$A$2</c:f>
              <c:strCache>
                <c:ptCount val="1"/>
                <c:pt idx="0">
                  <c:v>ČR</c:v>
                </c:pt>
              </c:strCache>
            </c:strRef>
          </c:tx>
          <c:cat>
            <c:numRef>
              <c:f>Čj!$B$1:$J$1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Čj!$B$2:$J$2</c:f>
              <c:numCache>
                <c:formatCode>0.0%</c:formatCode>
                <c:ptCount val="9"/>
                <c:pt idx="0">
                  <c:v>0.7100000000000003</c:v>
                </c:pt>
                <c:pt idx="1">
                  <c:v>0.72800000000000031</c:v>
                </c:pt>
                <c:pt idx="2">
                  <c:v>0.69600000000000029</c:v>
                </c:pt>
                <c:pt idx="3">
                  <c:v>0.69800000000000029</c:v>
                </c:pt>
                <c:pt idx="4">
                  <c:v>0.69200000000000028</c:v>
                </c:pt>
                <c:pt idx="5">
                  <c:v>0.70400000000000029</c:v>
                </c:pt>
                <c:pt idx="6">
                  <c:v>0.68800000000000028</c:v>
                </c:pt>
                <c:pt idx="7">
                  <c:v>0.69600000000000029</c:v>
                </c:pt>
                <c:pt idx="8">
                  <c:v>0.70400000000000029</c:v>
                </c:pt>
              </c:numCache>
            </c:numRef>
          </c:val>
        </c:ser>
        <c:ser>
          <c:idx val="1"/>
          <c:order val="1"/>
          <c:tx>
            <c:strRef>
              <c:f>Čj!$A$3</c:f>
              <c:strCache>
                <c:ptCount val="1"/>
                <c:pt idx="0">
                  <c:v>Gymnázia</c:v>
                </c:pt>
              </c:strCache>
            </c:strRef>
          </c:tx>
          <c:cat>
            <c:numRef>
              <c:f>Čj!$B$1:$J$1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Čj!$B$3:$J$3</c:f>
              <c:numCache>
                <c:formatCode>0.0%</c:formatCode>
                <c:ptCount val="9"/>
                <c:pt idx="0">
                  <c:v>0.80500000000000005</c:v>
                </c:pt>
                <c:pt idx="1">
                  <c:v>0.82800000000000029</c:v>
                </c:pt>
                <c:pt idx="2">
                  <c:v>0.8</c:v>
                </c:pt>
                <c:pt idx="3">
                  <c:v>0.80200000000000005</c:v>
                </c:pt>
                <c:pt idx="4">
                  <c:v>0.79300000000000004</c:v>
                </c:pt>
                <c:pt idx="5">
                  <c:v>0.80300000000000005</c:v>
                </c:pt>
                <c:pt idx="6">
                  <c:v>0.79</c:v>
                </c:pt>
                <c:pt idx="7">
                  <c:v>0.81200000000000039</c:v>
                </c:pt>
                <c:pt idx="8">
                  <c:v>0.81200000000000039</c:v>
                </c:pt>
              </c:numCache>
            </c:numRef>
          </c:val>
        </c:ser>
        <c:ser>
          <c:idx val="2"/>
          <c:order val="2"/>
          <c:tx>
            <c:strRef>
              <c:f>Čj!$A$4</c:f>
              <c:strCache>
                <c:ptCount val="1"/>
                <c:pt idx="0">
                  <c:v>GNA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ln w="19050">
                <a:solidFill>
                  <a:srgbClr val="FF0000"/>
                </a:solidFill>
              </a:ln>
            </c:spPr>
          </c:marker>
          <c:cat>
            <c:numRef>
              <c:f>Čj!$B$1:$J$1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Čj!$B$4:$J$4</c:f>
              <c:numCache>
                <c:formatCode>0.0%</c:formatCode>
                <c:ptCount val="9"/>
                <c:pt idx="0">
                  <c:v>0.86800000000000033</c:v>
                </c:pt>
                <c:pt idx="1">
                  <c:v>0.87400000000000033</c:v>
                </c:pt>
                <c:pt idx="2">
                  <c:v>0.83000000000000029</c:v>
                </c:pt>
                <c:pt idx="3">
                  <c:v>0.86900000000000033</c:v>
                </c:pt>
                <c:pt idx="4">
                  <c:v>0.8340000000000003</c:v>
                </c:pt>
                <c:pt idx="5">
                  <c:v>0.87700000000000033</c:v>
                </c:pt>
                <c:pt idx="6">
                  <c:v>0.81599999999999995</c:v>
                </c:pt>
                <c:pt idx="7">
                  <c:v>0.90900000000000003</c:v>
                </c:pt>
                <c:pt idx="8">
                  <c:v>0.89400000000000024</c:v>
                </c:pt>
              </c:numCache>
            </c:numRef>
          </c:val>
        </c:ser>
        <c:marker val="1"/>
        <c:axId val="84020608"/>
        <c:axId val="99456512"/>
      </c:lineChart>
      <c:catAx>
        <c:axId val="84020608"/>
        <c:scaling>
          <c:orientation val="minMax"/>
        </c:scaling>
        <c:axPos val="b"/>
        <c:numFmt formatCode="General" sourceLinked="1"/>
        <c:tickLblPos val="nextTo"/>
        <c:crossAx val="99456512"/>
        <c:crosses val="autoZero"/>
        <c:auto val="1"/>
        <c:lblAlgn val="ctr"/>
        <c:lblOffset val="100"/>
      </c:catAx>
      <c:valAx>
        <c:axId val="99456512"/>
        <c:scaling>
          <c:orientation val="minMax"/>
          <c:min val="0.5"/>
        </c:scaling>
        <c:axPos val="l"/>
        <c:majorGridlines/>
        <c:numFmt formatCode="0.0%" sourceLinked="1"/>
        <c:tickLblPos val="nextTo"/>
        <c:crossAx val="84020608"/>
        <c:crosses val="autoZero"/>
        <c:crossBetween val="between"/>
        <c:majorUnit val="0.1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strRef>
              <c:f>M!$A$2</c:f>
              <c:strCache>
                <c:ptCount val="1"/>
                <c:pt idx="0">
                  <c:v>ČR</c:v>
                </c:pt>
              </c:strCache>
            </c:strRef>
          </c:tx>
          <c:cat>
            <c:numRef>
              <c:f>M!$B$1:$J$1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M!$B$2:$J$2</c:f>
              <c:numCache>
                <c:formatCode>0.0%</c:formatCode>
                <c:ptCount val="9"/>
                <c:pt idx="0">
                  <c:v>0.55800000000000005</c:v>
                </c:pt>
                <c:pt idx="1">
                  <c:v>0.53600000000000003</c:v>
                </c:pt>
                <c:pt idx="2">
                  <c:v>0.53200000000000003</c:v>
                </c:pt>
                <c:pt idx="3">
                  <c:v>0.54900000000000004</c:v>
                </c:pt>
                <c:pt idx="4">
                  <c:v>0.53900000000000003</c:v>
                </c:pt>
                <c:pt idx="5">
                  <c:v>0.54500000000000004</c:v>
                </c:pt>
                <c:pt idx="6">
                  <c:v>0.59</c:v>
                </c:pt>
                <c:pt idx="7">
                  <c:v>0.59599999999999997</c:v>
                </c:pt>
                <c:pt idx="8">
                  <c:v>0.52600000000000002</c:v>
                </c:pt>
              </c:numCache>
            </c:numRef>
          </c:val>
        </c:ser>
        <c:ser>
          <c:idx val="1"/>
          <c:order val="1"/>
          <c:tx>
            <c:strRef>
              <c:f>M!$A$3</c:f>
              <c:strCache>
                <c:ptCount val="1"/>
                <c:pt idx="0">
                  <c:v>Gymnázia</c:v>
                </c:pt>
              </c:strCache>
            </c:strRef>
          </c:tx>
          <c:cat>
            <c:numRef>
              <c:f>M!$B$1:$J$1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M!$B$3:$J$3</c:f>
              <c:numCache>
                <c:formatCode>0.0%</c:formatCode>
                <c:ptCount val="9"/>
                <c:pt idx="0">
                  <c:v>0.75400000000000034</c:v>
                </c:pt>
                <c:pt idx="1">
                  <c:v>0.69499999999999995</c:v>
                </c:pt>
                <c:pt idx="2">
                  <c:v>0.69499999999999995</c:v>
                </c:pt>
                <c:pt idx="3">
                  <c:v>0.7160000000000003</c:v>
                </c:pt>
                <c:pt idx="4">
                  <c:v>0.68400000000000005</c:v>
                </c:pt>
                <c:pt idx="5">
                  <c:v>0.67400000000000049</c:v>
                </c:pt>
                <c:pt idx="6">
                  <c:v>0.7130000000000003</c:v>
                </c:pt>
                <c:pt idx="7">
                  <c:v>0.7150000000000003</c:v>
                </c:pt>
                <c:pt idx="8">
                  <c:v>0.60600000000000032</c:v>
                </c:pt>
              </c:numCache>
            </c:numRef>
          </c:val>
        </c:ser>
        <c:ser>
          <c:idx val="2"/>
          <c:order val="2"/>
          <c:tx>
            <c:strRef>
              <c:f>M!$A$4</c:f>
              <c:strCache>
                <c:ptCount val="1"/>
                <c:pt idx="0">
                  <c:v>GNA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ln w="25400">
                <a:solidFill>
                  <a:srgbClr val="FF0000"/>
                </a:solidFill>
              </a:ln>
            </c:spPr>
          </c:marker>
          <c:cat>
            <c:numRef>
              <c:f>M!$B$1:$J$1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M!$B$4:$J$4</c:f>
              <c:numCache>
                <c:formatCode>0.0%</c:formatCode>
                <c:ptCount val="9"/>
                <c:pt idx="0">
                  <c:v>0.85800000000000032</c:v>
                </c:pt>
                <c:pt idx="1">
                  <c:v>0.75800000000000034</c:v>
                </c:pt>
                <c:pt idx="2">
                  <c:v>0.77400000000000035</c:v>
                </c:pt>
                <c:pt idx="3">
                  <c:v>0.81599999999999995</c:v>
                </c:pt>
                <c:pt idx="4">
                  <c:v>0.74400000000000033</c:v>
                </c:pt>
                <c:pt idx="5">
                  <c:v>0.68799999999999994</c:v>
                </c:pt>
                <c:pt idx="6">
                  <c:v>0.75400000000000034</c:v>
                </c:pt>
                <c:pt idx="7">
                  <c:v>0.82700000000000029</c:v>
                </c:pt>
                <c:pt idx="8">
                  <c:v>0.72100000000000031</c:v>
                </c:pt>
              </c:numCache>
            </c:numRef>
          </c:val>
        </c:ser>
        <c:marker val="1"/>
        <c:axId val="99482240"/>
        <c:axId val="107873024"/>
      </c:lineChart>
      <c:catAx>
        <c:axId val="99482240"/>
        <c:scaling>
          <c:orientation val="minMax"/>
        </c:scaling>
        <c:axPos val="b"/>
        <c:numFmt formatCode="General" sourceLinked="1"/>
        <c:tickLblPos val="nextTo"/>
        <c:crossAx val="107873024"/>
        <c:crosses val="autoZero"/>
        <c:auto val="1"/>
        <c:lblAlgn val="ctr"/>
        <c:lblOffset val="100"/>
      </c:catAx>
      <c:valAx>
        <c:axId val="107873024"/>
        <c:scaling>
          <c:orientation val="minMax"/>
          <c:min val="0.5"/>
        </c:scaling>
        <c:axPos val="l"/>
        <c:majorGridlines/>
        <c:numFmt formatCode="0.0%" sourceLinked="1"/>
        <c:tickLblPos val="nextTo"/>
        <c:crossAx val="99482240"/>
        <c:crosses val="autoZero"/>
        <c:crossBetween val="between"/>
        <c:majorUnit val="0.1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strRef>
              <c:f>CJ!$A$2</c:f>
              <c:strCache>
                <c:ptCount val="1"/>
                <c:pt idx="0">
                  <c:v>ČR</c:v>
                </c:pt>
              </c:strCache>
            </c:strRef>
          </c:tx>
          <c:cat>
            <c:numRef>
              <c:f>CJ!$B$1:$J$1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CJ!$B$2:$J$2</c:f>
              <c:numCache>
                <c:formatCode>0.0%</c:formatCode>
                <c:ptCount val="9"/>
                <c:pt idx="0">
                  <c:v>0.77600000000000036</c:v>
                </c:pt>
                <c:pt idx="1">
                  <c:v>0.74900000000000033</c:v>
                </c:pt>
                <c:pt idx="2">
                  <c:v>0.76400000000000035</c:v>
                </c:pt>
                <c:pt idx="3">
                  <c:v>0.76600000000000035</c:v>
                </c:pt>
                <c:pt idx="4">
                  <c:v>0.76400000000000035</c:v>
                </c:pt>
                <c:pt idx="5">
                  <c:v>0.76700000000000035</c:v>
                </c:pt>
                <c:pt idx="6">
                  <c:v>0.80800000000000005</c:v>
                </c:pt>
                <c:pt idx="7">
                  <c:v>0.80100000000000005</c:v>
                </c:pt>
                <c:pt idx="8">
                  <c:v>0.79800000000000004</c:v>
                </c:pt>
              </c:numCache>
            </c:numRef>
          </c:val>
        </c:ser>
        <c:ser>
          <c:idx val="1"/>
          <c:order val="1"/>
          <c:tx>
            <c:strRef>
              <c:f>CJ!$A$3</c:f>
              <c:strCache>
                <c:ptCount val="1"/>
                <c:pt idx="0">
                  <c:v>Gymnázia</c:v>
                </c:pt>
              </c:strCache>
            </c:strRef>
          </c:tx>
          <c:cat>
            <c:numRef>
              <c:f>CJ!$B$1:$J$1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CJ!$B$3:$J$3</c:f>
              <c:numCache>
                <c:formatCode>0.0%</c:formatCode>
                <c:ptCount val="9"/>
                <c:pt idx="0">
                  <c:v>0.88700000000000001</c:v>
                </c:pt>
                <c:pt idx="1">
                  <c:v>0.87100000000000033</c:v>
                </c:pt>
                <c:pt idx="2">
                  <c:v>0.88300000000000001</c:v>
                </c:pt>
                <c:pt idx="3">
                  <c:v>0.88500000000000001</c:v>
                </c:pt>
                <c:pt idx="4">
                  <c:v>0.88</c:v>
                </c:pt>
                <c:pt idx="5">
                  <c:v>0.87400000000000033</c:v>
                </c:pt>
                <c:pt idx="6">
                  <c:v>0.90500000000000003</c:v>
                </c:pt>
                <c:pt idx="7">
                  <c:v>0.90300000000000002</c:v>
                </c:pt>
                <c:pt idx="8">
                  <c:v>0.90500000000000003</c:v>
                </c:pt>
              </c:numCache>
            </c:numRef>
          </c:val>
        </c:ser>
        <c:ser>
          <c:idx val="2"/>
          <c:order val="2"/>
          <c:tx>
            <c:strRef>
              <c:f>CJ!$A$4</c:f>
              <c:strCache>
                <c:ptCount val="1"/>
                <c:pt idx="0">
                  <c:v>GNA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ln w="25400">
                <a:solidFill>
                  <a:srgbClr val="FF0000"/>
                </a:solidFill>
              </a:ln>
            </c:spPr>
          </c:marker>
          <c:cat>
            <c:numRef>
              <c:f>CJ!$B$1:$J$1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CJ!$B$4:$J$4</c:f>
              <c:numCache>
                <c:formatCode>0.0%</c:formatCode>
                <c:ptCount val="9"/>
                <c:pt idx="0">
                  <c:v>0.90500000000000003</c:v>
                </c:pt>
                <c:pt idx="1">
                  <c:v>0.87800000000000034</c:v>
                </c:pt>
                <c:pt idx="2">
                  <c:v>0.91800000000000004</c:v>
                </c:pt>
                <c:pt idx="3">
                  <c:v>0.90500000000000003</c:v>
                </c:pt>
                <c:pt idx="4">
                  <c:v>0.88</c:v>
                </c:pt>
                <c:pt idx="5">
                  <c:v>0.89500000000000002</c:v>
                </c:pt>
                <c:pt idx="6">
                  <c:v>0.89500000000000002</c:v>
                </c:pt>
                <c:pt idx="7">
                  <c:v>0.91400000000000003</c:v>
                </c:pt>
                <c:pt idx="8">
                  <c:v>0.9620000000000003</c:v>
                </c:pt>
              </c:numCache>
            </c:numRef>
          </c:val>
        </c:ser>
        <c:marker val="1"/>
        <c:axId val="107911040"/>
        <c:axId val="107925504"/>
      </c:lineChart>
      <c:catAx>
        <c:axId val="107911040"/>
        <c:scaling>
          <c:orientation val="minMax"/>
        </c:scaling>
        <c:axPos val="b"/>
        <c:numFmt formatCode="General" sourceLinked="1"/>
        <c:tickLblPos val="nextTo"/>
        <c:crossAx val="107925504"/>
        <c:crosses val="autoZero"/>
        <c:auto val="1"/>
        <c:lblAlgn val="ctr"/>
        <c:lblOffset val="100"/>
      </c:catAx>
      <c:valAx>
        <c:axId val="107925504"/>
        <c:scaling>
          <c:orientation val="minMax"/>
          <c:min val="0.5"/>
        </c:scaling>
        <c:axPos val="l"/>
        <c:majorGridlines/>
        <c:numFmt formatCode="0.0%" sourceLinked="1"/>
        <c:tickLblPos val="nextTo"/>
        <c:crossAx val="107911040"/>
        <c:crosses val="autoZero"/>
        <c:crossBetween val="between"/>
        <c:majorUnit val="0.1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CJ!$A$21</c:f>
              <c:strCache>
                <c:ptCount val="1"/>
                <c:pt idx="0">
                  <c:v>2014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CJ!$B$21:$K$21</c:f>
              <c:numCache>
                <c:formatCode>0%</c:formatCode>
                <c:ptCount val="10"/>
                <c:pt idx="0">
                  <c:v>0.36000000000000015</c:v>
                </c:pt>
                <c:pt idx="1">
                  <c:v>0.64000000000000035</c:v>
                </c:pt>
                <c:pt idx="3">
                  <c:v>0.38000000000000017</c:v>
                </c:pt>
                <c:pt idx="4">
                  <c:v>0.62000000000000033</c:v>
                </c:pt>
                <c:pt idx="8">
                  <c:v>0.65000000000000036</c:v>
                </c:pt>
                <c:pt idx="9">
                  <c:v>0.35000000000000014</c:v>
                </c:pt>
              </c:numCache>
            </c:numRef>
          </c:val>
        </c:ser>
        <c:ser>
          <c:idx val="1"/>
          <c:order val="1"/>
          <c:tx>
            <c:strRef>
              <c:f>CJ!$A$22</c:f>
              <c:strCache>
                <c:ptCount val="1"/>
                <c:pt idx="0">
                  <c:v>2015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CJ!$B$22:$K$22</c:f>
              <c:numCache>
                <c:formatCode>0%</c:formatCode>
                <c:ptCount val="10"/>
                <c:pt idx="0">
                  <c:v>0.30000000000000016</c:v>
                </c:pt>
                <c:pt idx="1">
                  <c:v>0.70000000000000029</c:v>
                </c:pt>
                <c:pt idx="3">
                  <c:v>0.34</c:v>
                </c:pt>
                <c:pt idx="4">
                  <c:v>0.66000000000000036</c:v>
                </c:pt>
                <c:pt idx="8">
                  <c:v>0.77000000000000035</c:v>
                </c:pt>
                <c:pt idx="9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CJ!$A$23</c:f>
              <c:strCache>
                <c:ptCount val="1"/>
                <c:pt idx="0">
                  <c:v>2016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CJ!$B$23:$K$23</c:f>
              <c:numCache>
                <c:formatCode>0%</c:formatCode>
                <c:ptCount val="10"/>
                <c:pt idx="0">
                  <c:v>0.27</c:v>
                </c:pt>
                <c:pt idx="1">
                  <c:v>0.73000000000000032</c:v>
                </c:pt>
                <c:pt idx="3">
                  <c:v>0.34</c:v>
                </c:pt>
                <c:pt idx="4">
                  <c:v>0.66000000000000036</c:v>
                </c:pt>
                <c:pt idx="8">
                  <c:v>0.74700000000000033</c:v>
                </c:pt>
                <c:pt idx="9">
                  <c:v>0.253</c:v>
                </c:pt>
              </c:numCache>
            </c:numRef>
          </c:val>
        </c:ser>
        <c:ser>
          <c:idx val="3"/>
          <c:order val="3"/>
          <c:tx>
            <c:strRef>
              <c:f>CJ!$A$24</c:f>
              <c:strCache>
                <c:ptCount val="1"/>
                <c:pt idx="0">
                  <c:v>2017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CJ!$B$24:$K$24</c:f>
              <c:numCache>
                <c:formatCode>0%</c:formatCode>
                <c:ptCount val="10"/>
                <c:pt idx="0">
                  <c:v>0.25700000000000001</c:v>
                </c:pt>
                <c:pt idx="1">
                  <c:v>0.74300000000000033</c:v>
                </c:pt>
                <c:pt idx="3">
                  <c:v>0.33600000000000024</c:v>
                </c:pt>
                <c:pt idx="4">
                  <c:v>0.66400000000000048</c:v>
                </c:pt>
                <c:pt idx="8">
                  <c:v>0.63200000000000034</c:v>
                </c:pt>
                <c:pt idx="9">
                  <c:v>0.36800000000000022</c:v>
                </c:pt>
              </c:numCache>
            </c:numRef>
          </c:val>
        </c:ser>
        <c:ser>
          <c:idx val="4"/>
          <c:order val="4"/>
          <c:tx>
            <c:strRef>
              <c:f>CJ!$A$25</c:f>
              <c:strCache>
                <c:ptCount val="1"/>
                <c:pt idx="0">
                  <c:v>2018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CJ!$B$25:$K$25</c:f>
              <c:numCache>
                <c:formatCode>0%</c:formatCode>
                <c:ptCount val="10"/>
                <c:pt idx="0">
                  <c:v>0.23</c:v>
                </c:pt>
                <c:pt idx="1">
                  <c:v>0.77000000000000035</c:v>
                </c:pt>
                <c:pt idx="3">
                  <c:v>0.32300000000000018</c:v>
                </c:pt>
                <c:pt idx="4">
                  <c:v>0.6770000000000006</c:v>
                </c:pt>
                <c:pt idx="8">
                  <c:v>0.73000000000000032</c:v>
                </c:pt>
                <c:pt idx="9">
                  <c:v>0.27</c:v>
                </c:pt>
              </c:numCache>
            </c:numRef>
          </c:val>
        </c:ser>
        <c:ser>
          <c:idx val="5"/>
          <c:order val="5"/>
          <c:tx>
            <c:strRef>
              <c:f>CJ!$A$26</c:f>
              <c:strCache>
                <c:ptCount val="1"/>
                <c:pt idx="0">
                  <c:v>2019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CJ!$B$26:$K$26</c:f>
              <c:numCache>
                <c:formatCode>0%</c:formatCode>
                <c:ptCount val="10"/>
                <c:pt idx="0">
                  <c:v>0.21000000000000008</c:v>
                </c:pt>
                <c:pt idx="1">
                  <c:v>0.79</c:v>
                </c:pt>
                <c:pt idx="3">
                  <c:v>0.31000000000000016</c:v>
                </c:pt>
                <c:pt idx="4">
                  <c:v>0.69000000000000028</c:v>
                </c:pt>
                <c:pt idx="8">
                  <c:v>0.70000000000000029</c:v>
                </c:pt>
                <c:pt idx="9">
                  <c:v>0.30000000000000016</c:v>
                </c:pt>
              </c:numCache>
            </c:numRef>
          </c:val>
        </c:ser>
        <c:ser>
          <c:idx val="6"/>
          <c:order val="6"/>
          <c:tx>
            <c:strRef>
              <c:f>CJ!$A$27</c:f>
              <c:strCache>
                <c:ptCount val="1"/>
                <c:pt idx="0">
                  <c:v>2020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CJ!$B$27:$K$27</c:f>
              <c:numCache>
                <c:formatCode>0%</c:formatCode>
                <c:ptCount val="10"/>
                <c:pt idx="0">
                  <c:v>0.2</c:v>
                </c:pt>
                <c:pt idx="1">
                  <c:v>0.8</c:v>
                </c:pt>
                <c:pt idx="3">
                  <c:v>0.30000000000000016</c:v>
                </c:pt>
                <c:pt idx="4">
                  <c:v>0.70000000000000029</c:v>
                </c:pt>
                <c:pt idx="8">
                  <c:v>0.61000000000000032</c:v>
                </c:pt>
                <c:pt idx="9">
                  <c:v>0.39000000000000018</c:v>
                </c:pt>
              </c:numCache>
            </c:numRef>
          </c:val>
        </c:ser>
        <c:ser>
          <c:idx val="7"/>
          <c:order val="7"/>
          <c:tx>
            <c:strRef>
              <c:f>CJ!$A$28</c:f>
              <c:strCache>
                <c:ptCount val="1"/>
                <c:pt idx="0">
                  <c:v>2021</c:v>
                </c:pt>
              </c:strCache>
            </c:strRef>
          </c:tx>
          <c:cat>
            <c:multiLvlStrRef>
              <c:f>CJ!$B$19:$K$20</c:f>
              <c:multiLvlStrCache>
                <c:ptCount val="10"/>
                <c:lvl>
                  <c:pt idx="0">
                    <c:v>M</c:v>
                  </c:pt>
                  <c:pt idx="1">
                    <c:v>CJ</c:v>
                  </c:pt>
                  <c:pt idx="3">
                    <c:v>M</c:v>
                  </c:pt>
                  <c:pt idx="4">
                    <c:v>CJ</c:v>
                  </c:pt>
                  <c:pt idx="8">
                    <c:v>M</c:v>
                  </c:pt>
                  <c:pt idx="9">
                    <c:v>Cj</c:v>
                  </c:pt>
                </c:lvl>
                <c:lvl>
                  <c:pt idx="0">
                    <c:v>Česká republika</c:v>
                  </c:pt>
                  <c:pt idx="3">
                    <c:v>Gymnázia</c:v>
                  </c:pt>
                  <c:pt idx="8">
                    <c:v>Gymnázium Nad Alejí</c:v>
                  </c:pt>
                </c:lvl>
              </c:multiLvlStrCache>
            </c:multiLvlStrRef>
          </c:cat>
          <c:val>
            <c:numRef>
              <c:f>CJ!$B$28:$K$28</c:f>
              <c:numCache>
                <c:formatCode>0%</c:formatCode>
                <c:ptCount val="10"/>
                <c:pt idx="0">
                  <c:v>0.19</c:v>
                </c:pt>
                <c:pt idx="1">
                  <c:v>0.81</c:v>
                </c:pt>
                <c:pt idx="3">
                  <c:v>0.33000000000000024</c:v>
                </c:pt>
                <c:pt idx="4">
                  <c:v>0.67000000000000048</c:v>
                </c:pt>
                <c:pt idx="8">
                  <c:v>0.8400000000000003</c:v>
                </c:pt>
                <c:pt idx="9">
                  <c:v>0.16</c:v>
                </c:pt>
              </c:numCache>
            </c:numRef>
          </c:val>
        </c:ser>
        <c:axId val="110073344"/>
        <c:axId val="110074880"/>
      </c:barChart>
      <c:catAx>
        <c:axId val="110073344"/>
        <c:scaling>
          <c:orientation val="minMax"/>
        </c:scaling>
        <c:axPos val="b"/>
        <c:tickLblPos val="nextTo"/>
        <c:crossAx val="110074880"/>
        <c:crosses val="autoZero"/>
        <c:auto val="1"/>
        <c:lblAlgn val="ctr"/>
        <c:lblOffset val="100"/>
      </c:catAx>
      <c:valAx>
        <c:axId val="110074880"/>
        <c:scaling>
          <c:orientation val="minMax"/>
        </c:scaling>
        <c:axPos val="l"/>
        <c:majorGridlines/>
        <c:numFmt formatCode="0%" sourceLinked="1"/>
        <c:tickLblPos val="nextTo"/>
        <c:crossAx val="1100733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hPercent val="8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252723311546922E-2"/>
          <c:y val="8.0267558528428096E-2"/>
          <c:w val="0.61563808607730863"/>
          <c:h val="0.7725752508361263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Přihlášení</c:v>
                </c:pt>
              </c:strCache>
            </c:strRef>
          </c:tx>
          <c:spPr>
            <a:solidFill>
              <a:schemeClr val="accent1"/>
            </a:solidFill>
            <a:ln w="25358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102</c:v>
                </c:pt>
                <c:pt idx="1">
                  <c:v>90</c:v>
                </c:pt>
                <c:pt idx="2">
                  <c:v>101</c:v>
                </c:pt>
                <c:pt idx="3">
                  <c:v>100</c:v>
                </c:pt>
                <c:pt idx="4">
                  <c:v>84</c:v>
                </c:pt>
                <c:pt idx="5">
                  <c:v>161</c:v>
                </c:pt>
                <c:pt idx="6">
                  <c:v>98</c:v>
                </c:pt>
                <c:pt idx="7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Přijatí</c:v>
                </c:pt>
              </c:strCache>
            </c:strRef>
          </c:tx>
          <c:spPr>
            <a:solidFill>
              <a:schemeClr val="accent2"/>
            </a:solidFill>
            <a:ln w="25358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46</c:v>
                </c:pt>
                <c:pt idx="1">
                  <c:v>44</c:v>
                </c:pt>
                <c:pt idx="2">
                  <c:v>43</c:v>
                </c:pt>
                <c:pt idx="3">
                  <c:v>51</c:v>
                </c:pt>
                <c:pt idx="4">
                  <c:v>40</c:v>
                </c:pt>
                <c:pt idx="5">
                  <c:v>50</c:v>
                </c:pt>
                <c:pt idx="6">
                  <c:v>45</c:v>
                </c:pt>
                <c:pt idx="7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Nastoupili</c:v>
                </c:pt>
              </c:strCache>
            </c:strRef>
          </c:tx>
          <c:spPr>
            <a:solidFill>
              <a:schemeClr val="hlink"/>
            </a:solidFill>
            <a:ln w="25358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30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</c:numCache>
            </c:numRef>
          </c:val>
        </c:ser>
        <c:gapDepth val="0"/>
        <c:shape val="box"/>
        <c:axId val="156545792"/>
        <c:axId val="156581888"/>
        <c:axId val="0"/>
      </c:bar3DChart>
      <c:catAx>
        <c:axId val="156545792"/>
        <c:scaling>
          <c:orientation val="minMax"/>
        </c:scaling>
        <c:axPos val="b"/>
        <c:numFmt formatCode="General" sourceLinked="1"/>
        <c:tickLblPos val="low"/>
        <c:spPr>
          <a:ln w="63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6581888"/>
        <c:crosses val="autoZero"/>
        <c:auto val="1"/>
        <c:lblAlgn val="ctr"/>
        <c:lblOffset val="100"/>
        <c:tickLblSkip val="3"/>
        <c:tickMarkSkip val="1"/>
      </c:catAx>
      <c:valAx>
        <c:axId val="156581888"/>
        <c:scaling>
          <c:orientation val="minMax"/>
        </c:scaling>
        <c:axPos val="l"/>
        <c:majorGridlines>
          <c:spPr>
            <a:ln w="633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63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6545792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7342048697586927"/>
          <c:y val="7.0234110183463261E-2"/>
          <c:w val="0.26143789534295792"/>
          <c:h val="0.22742478798190441"/>
        </c:manualLayout>
      </c:layout>
      <c:spPr>
        <a:noFill/>
        <a:ln w="6339">
          <a:solidFill>
            <a:schemeClr val="tx1"/>
          </a:solidFill>
          <a:prstDash val="solid"/>
        </a:ln>
      </c:spPr>
      <c:txPr>
        <a:bodyPr/>
        <a:lstStyle/>
        <a:p>
          <a:pPr>
            <a:defRPr sz="256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4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8358400424666"/>
          <c:y val="8.6851891759990266E-2"/>
          <c:w val="0.62039480668850744"/>
          <c:h val="0.775919732441484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Přihlášení</c:v>
                </c:pt>
              </c:strCache>
            </c:strRef>
          </c:tx>
          <c:spPr>
            <a:solidFill>
              <a:schemeClr val="accent1"/>
            </a:solidFill>
            <a:ln w="25396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365</c:v>
                </c:pt>
                <c:pt idx="1">
                  <c:v>389</c:v>
                </c:pt>
                <c:pt idx="2">
                  <c:v>465</c:v>
                </c:pt>
                <c:pt idx="3">
                  <c:v>460</c:v>
                </c:pt>
                <c:pt idx="4">
                  <c:v>440</c:v>
                </c:pt>
                <c:pt idx="5">
                  <c:v>441</c:v>
                </c:pt>
                <c:pt idx="6">
                  <c:v>435</c:v>
                </c:pt>
                <c:pt idx="7">
                  <c:v>471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Přijatí</c:v>
                </c:pt>
              </c:strCache>
            </c:strRef>
          </c:tx>
          <c:spPr>
            <a:solidFill>
              <a:schemeClr val="accent2"/>
            </a:solidFill>
            <a:ln w="25396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79</c:v>
                </c:pt>
                <c:pt idx="1">
                  <c:v>74</c:v>
                </c:pt>
                <c:pt idx="2">
                  <c:v>73</c:v>
                </c:pt>
                <c:pt idx="3">
                  <c:v>76</c:v>
                </c:pt>
                <c:pt idx="4">
                  <c:v>79</c:v>
                </c:pt>
                <c:pt idx="5">
                  <c:v>78</c:v>
                </c:pt>
                <c:pt idx="6">
                  <c:v>89</c:v>
                </c:pt>
                <c:pt idx="7">
                  <c:v>78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Nastoupili</c:v>
                </c:pt>
              </c:strCache>
            </c:strRef>
          </c:tx>
          <c:spPr>
            <a:solidFill>
              <a:schemeClr val="hlink"/>
            </a:solidFill>
            <a:ln w="25396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59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</c:ser>
        <c:gapDepth val="0"/>
        <c:shape val="box"/>
        <c:axId val="156724608"/>
        <c:axId val="162288768"/>
        <c:axId val="0"/>
      </c:bar3DChart>
      <c:catAx>
        <c:axId val="156724608"/>
        <c:scaling>
          <c:orientation val="minMax"/>
        </c:scaling>
        <c:axPos val="b"/>
        <c:numFmt formatCode="General" sourceLinked="1"/>
        <c:tickLblPos val="low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62288768"/>
        <c:crosses val="autoZero"/>
        <c:auto val="1"/>
        <c:lblAlgn val="ctr"/>
        <c:lblOffset val="100"/>
        <c:tickLblSkip val="3"/>
        <c:tickMarkSkip val="1"/>
      </c:catAx>
      <c:valAx>
        <c:axId val="162288768"/>
        <c:scaling>
          <c:orientation val="minMax"/>
        </c:scaling>
        <c:axPos val="l"/>
        <c:majorGridlines>
          <c:spPr>
            <a:ln w="635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6724608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75363525348806282"/>
          <c:y val="1.3377883685591939E-2"/>
          <c:w val="0.24200757010636956"/>
          <c:h val="0.23411365520099464"/>
        </c:manualLayout>
      </c:layout>
      <c:spPr>
        <a:noFill/>
        <a:ln w="6350">
          <a:solidFill>
            <a:schemeClr val="tx1"/>
          </a:solidFill>
          <a:prstDash val="solid"/>
        </a:ln>
      </c:spPr>
      <c:txPr>
        <a:bodyPr/>
        <a:lstStyle/>
        <a:p>
          <a:pPr>
            <a:defRPr sz="25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0.12952</cdr:x>
      <cdr:y>0.21202</cdr:y>
    </cdr:from>
    <cdr:to>
      <cdr:x>0.15368</cdr:x>
      <cdr:y>0.38604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1158032" y="1205309"/>
          <a:ext cx="216010" cy="989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rIns="0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cs-CZ" sz="1200" b="1" dirty="0" smtClean="0">
              <a:latin typeface="Arial" pitchFamily="34" charset="0"/>
              <a:cs typeface="Arial" pitchFamily="34" charset="0"/>
            </a:rPr>
            <a:t>2 přihlášky</a:t>
          </a:r>
          <a:endParaRPr lang="cs-CZ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0.72551</cdr:x>
      <cdr:y>0.40202</cdr:y>
    </cdr:from>
    <cdr:to>
      <cdr:x>1</cdr:x>
      <cdr:y>0.98998</cdr:y>
    </cdr:to>
    <cdr:sp macro="" textlink="">
      <cdr:nvSpPr>
        <cdr:cNvPr id="6" name="TextovéPole 4"/>
        <cdr:cNvSpPr txBox="1"/>
      </cdr:nvSpPr>
      <cdr:spPr>
        <a:xfrm xmlns:a="http://schemas.openxmlformats.org/drawingml/2006/main">
          <a:off x="6486624" y="2285429"/>
          <a:ext cx="2454176" cy="33424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har char="•"/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har char="•"/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har char="•"/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har char="•"/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har char="•"/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pPr>
            <a:buNone/>
          </a:pPr>
          <a:r>
            <a:rPr lang="cs-CZ" dirty="0" smtClean="0">
              <a:latin typeface="Arial" pitchFamily="34" charset="0"/>
              <a:cs typeface="Arial" pitchFamily="34" charset="0"/>
            </a:rPr>
            <a:t>Poslední přijatý uchazeč (2021): 51.místo</a:t>
          </a:r>
        </a:p>
        <a:p xmlns:a="http://schemas.openxmlformats.org/drawingml/2006/main">
          <a:pPr>
            <a:buNone/>
          </a:pPr>
          <a:r>
            <a:rPr lang="cs-CZ" dirty="0" smtClean="0">
              <a:latin typeface="Arial" pitchFamily="34" charset="0"/>
              <a:cs typeface="Arial" pitchFamily="34" charset="0"/>
            </a:rPr>
            <a:t>Součet bodů z M a </a:t>
          </a:r>
          <a:r>
            <a:rPr lang="cs-CZ" dirty="0" err="1" smtClean="0">
              <a:latin typeface="Arial" pitchFamily="34" charset="0"/>
              <a:cs typeface="Arial" pitchFamily="34" charset="0"/>
            </a:rPr>
            <a:t>Čj</a:t>
          </a:r>
          <a:r>
            <a:rPr lang="cs-CZ" dirty="0" smtClean="0">
              <a:latin typeface="Arial" pitchFamily="34" charset="0"/>
              <a:cs typeface="Arial" pitchFamily="34" charset="0"/>
            </a:rPr>
            <a:t>: 65</a:t>
          </a:r>
        </a:p>
        <a:p xmlns:a="http://schemas.openxmlformats.org/drawingml/2006/main">
          <a:pPr>
            <a:buNone/>
          </a:pPr>
          <a:endParaRPr lang="cs-CZ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buNone/>
          </a:pPr>
          <a:r>
            <a:rPr lang="cs-CZ" dirty="0" smtClean="0">
              <a:latin typeface="Arial" pitchFamily="34" charset="0"/>
              <a:cs typeface="Arial" pitchFamily="34" charset="0"/>
            </a:rPr>
            <a:t>Nejnižší součet bodů z JPZ</a:t>
          </a:r>
        </a:p>
        <a:p xmlns:a="http://schemas.openxmlformats.org/drawingml/2006/main">
          <a:pPr>
            <a:buNone/>
          </a:pPr>
          <a:r>
            <a:rPr lang="cs-CZ" dirty="0" smtClean="0">
              <a:latin typeface="Arial" pitchFamily="34" charset="0"/>
              <a:cs typeface="Arial" pitchFamily="34" charset="0"/>
            </a:rPr>
            <a:t>u přijatého uchazeče</a:t>
          </a:r>
          <a:r>
            <a:rPr lang="cs-CZ" smtClean="0">
              <a:latin typeface="Arial" pitchFamily="34" charset="0"/>
              <a:cs typeface="Arial" pitchFamily="34" charset="0"/>
            </a:rPr>
            <a:t>: 65</a:t>
          </a:r>
          <a:endParaRPr lang="cs-CZ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0.25838</cdr:x>
      <cdr:y>0.25002</cdr:y>
    </cdr:from>
    <cdr:to>
      <cdr:x>0.2906</cdr:x>
      <cdr:y>0.33869</cdr:y>
    </cdr:to>
    <cdr:sp macro="" textlink="">
      <cdr:nvSpPr>
        <cdr:cNvPr id="7" name="TextovéPole 6"/>
        <cdr:cNvSpPr txBox="1"/>
      </cdr:nvSpPr>
      <cdr:spPr>
        <a:xfrm xmlns:a="http://schemas.openxmlformats.org/drawingml/2006/main">
          <a:off x="2310160" y="1421333"/>
          <a:ext cx="288072" cy="504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cs-CZ" sz="1200" b="1" dirty="0" smtClean="0">
              <a:latin typeface="Arial" pitchFamily="34" charset="0"/>
              <a:cs typeface="Arial" pitchFamily="34" charset="0"/>
            </a:rPr>
            <a:t>JPZ</a:t>
          </a:r>
          <a:endParaRPr lang="cs-CZ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0.15757</cdr:x>
      <cdr:y>0.0553</cdr:y>
    </cdr:from>
    <cdr:to>
      <cdr:x>0.18146</cdr:x>
      <cdr:y>0.22626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1424856" y="320005"/>
          <a:ext cx="216023" cy="98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lIns="0" rIns="0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cs-CZ" sz="1200" b="1" dirty="0" smtClean="0">
              <a:latin typeface="Arial" pitchFamily="34" charset="0"/>
              <a:cs typeface="Arial" pitchFamily="34" charset="0"/>
            </a:rPr>
            <a:t>2  přihlášky</a:t>
          </a:r>
          <a:endParaRPr lang="cs-CZ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0.27703</cdr:x>
      <cdr:y>0.00553</cdr:y>
    </cdr:from>
    <cdr:to>
      <cdr:x>0.31685</cdr:x>
      <cdr:y>0.09264</cdr:y>
    </cdr:to>
    <cdr:sp macro="" textlink="">
      <cdr:nvSpPr>
        <cdr:cNvPr id="6" name="TextovéPole 5"/>
        <cdr:cNvSpPr txBox="1"/>
      </cdr:nvSpPr>
      <cdr:spPr>
        <a:xfrm xmlns:a="http://schemas.openxmlformats.org/drawingml/2006/main">
          <a:off x="2504976" y="31973"/>
          <a:ext cx="3600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cs-CZ" sz="1200" b="1" dirty="0" smtClean="0">
              <a:latin typeface="Arial" pitchFamily="34" charset="0"/>
              <a:cs typeface="Arial" pitchFamily="34" charset="0"/>
            </a:rPr>
            <a:t>JPZ</a:t>
          </a:r>
          <a:endParaRPr lang="cs-CZ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D9A8FD0-4B94-4538-86FB-3148CCAAA9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6464"/>
            <a:ext cx="49853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339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0F4DE223-26BF-474E-A05F-FBDBF5D02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82805-4B62-4C00-8E7E-A73DBC32FDAA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b="1" baseline="30000" smtClean="0">
                <a:latin typeface="Arial" charset="0"/>
                <a:cs typeface="Arial" charset="0"/>
              </a:rPr>
              <a:t>1)</a:t>
            </a:r>
            <a:r>
              <a:rPr lang="cs-CZ" b="1" smtClean="0">
                <a:latin typeface="Arial" charset="0"/>
                <a:cs typeface="Arial" charset="0"/>
              </a:rPr>
              <a:t>		předměty vyučované v anglickém jazyce</a:t>
            </a:r>
          </a:p>
          <a:p>
            <a:pPr eaLnBrk="1" hangingPunct="1"/>
            <a:r>
              <a:rPr lang="cs-CZ" baseline="30000" smtClean="0">
                <a:latin typeface="Arial" charset="0"/>
                <a:cs typeface="Arial" charset="0"/>
              </a:rPr>
              <a:t>2)</a:t>
            </a:r>
            <a:r>
              <a:rPr lang="cs-CZ" smtClean="0">
                <a:latin typeface="Arial" charset="0"/>
                <a:cs typeface="Arial" charset="0"/>
              </a:rPr>
              <a:t>		bloky – 3 x 2 hod  společně s oborem 79-41-K/81</a:t>
            </a:r>
          </a:p>
          <a:p>
            <a:pPr eaLnBrk="1" hangingPunct="1"/>
            <a:r>
              <a:rPr lang="cs-CZ" baseline="30000" smtClean="0">
                <a:latin typeface="Arial" charset="0"/>
                <a:cs typeface="Arial" charset="0"/>
              </a:rPr>
              <a:t>3)</a:t>
            </a:r>
            <a:r>
              <a:rPr lang="cs-CZ" smtClean="0">
                <a:latin typeface="Arial" charset="0"/>
                <a:cs typeface="Arial" charset="0"/>
              </a:rPr>
              <a:t>	studenti si volí Hv nebo Vv na dva roky</a:t>
            </a:r>
            <a:endParaRPr lang="cs-CZ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baseline="30000" smtClean="0">
                <a:latin typeface="Arial" charset="0"/>
                <a:cs typeface="Arial" charset="0"/>
              </a:rPr>
              <a:t>4)</a:t>
            </a:r>
            <a:r>
              <a:rPr lang="cs-CZ" smtClean="0">
                <a:latin typeface="Arial" charset="0"/>
                <a:cs typeface="Arial" charset="0"/>
              </a:rPr>
              <a:t>	druhý volitelný předmět si studenti volí jako nepovinný</a:t>
            </a:r>
            <a:endParaRPr lang="cs-CZ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 </a:t>
            </a:r>
            <a:endParaRPr lang="cs-CZ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5/1	z pěti hodin je na jednu hodinu třída rozdělena na  poloviny</a:t>
            </a:r>
            <a:endParaRPr lang="cs-CZ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+1/3	2 hod. výuky (laboratorních prací) jednou za 6 týdnů</a:t>
            </a:r>
            <a:endParaRPr lang="cs-CZ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+2/3	2 hod. laboratorních prací jednou za 3 týdny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FDD7-287B-412A-9992-5C54EBE694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F695-6B92-484F-941C-18CDB77B7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7A2D-F269-41C4-935B-B8A9FA0D0D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DF7A-7AD3-4A13-A0B7-B3CAF8F343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A358B-ABED-4F5B-8D82-85AEFBD9E9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A11E-F350-490A-9718-7A24D65D05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0023-745B-434B-9395-37A437A02E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0F47-C258-448D-A3AB-F010A159E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E73D-C455-497D-9EBD-97CD63EFAE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44190-55F6-413C-AA92-600ED2ADD9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595F-09D9-4D35-8D6C-C94EDF35CA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B606-EAED-4FB4-B68E-C425779CED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F7D2-680C-4F85-AE8A-9A4D7FFCB7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1C6B-FE5B-4992-94F0-BA0A995791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F06F36BF-9EA8-4F19-8574-4B8190B6BC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j.cz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benda@alej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" TargetMode="External"/><Relationship Id="rId2" Type="http://schemas.openxmlformats.org/officeDocument/2006/relationships/hyperlink" Target="http://www.nuv.cz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j.cz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kumenty\Propagace%20&#353;koly\Dny%20otev&#345;en&#253;ch%20dve&#345;&#237;\Prezentace%20&#353;koly%202020\Prezentace%20&#353;koly%202020%20-%20308.wav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rezentace školy\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42672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Prezentace školy\Praha_logo_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8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280920" cy="12192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Arial" charset="0"/>
              </a:rPr>
              <a:t>Skladba zapsaných VŠ – 2021</a:t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>dotazník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46075" y="1763713"/>
          <a:ext cx="8451850" cy="4573587"/>
        </p:xfrm>
        <a:graphic>
          <a:graphicData uri="http://schemas.openxmlformats.org/presentationml/2006/ole">
            <p:oleObj spid="_x0000_s1026" name="Worksheet" r:id="rId3" imgW="8572457" imgH="4638533" progId="Excel.Sheet.8">
              <p:embed/>
            </p:oleObj>
          </a:graphicData>
        </a:graphic>
      </p:graphicFrame>
    </p:spTree>
  </p:cSld>
  <p:clrMapOvr>
    <a:masterClrMapping/>
  </p:clrMapOvr>
  <p:transition advTm="2438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76064"/>
          </a:xfrm>
        </p:spPr>
        <p:txBody>
          <a:bodyPr/>
          <a:lstStyle/>
          <a:p>
            <a:r>
              <a:rPr lang="cs-CZ" sz="3200" dirty="0" smtClean="0">
                <a:latin typeface="Arial" charset="0"/>
              </a:rPr>
              <a:t>Skladba zapsaných VŠ – 2021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980728"/>
            <a:ext cx="7992888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/>
              <a:t>1.LF UK	MFF UK	</a:t>
            </a:r>
            <a:r>
              <a:rPr lang="cs-CZ" dirty="0" err="1" smtClean="0"/>
              <a:t>PedF</a:t>
            </a:r>
            <a:r>
              <a:rPr lang="cs-CZ" dirty="0" smtClean="0"/>
              <a:t> UK 	FF UK	</a:t>
            </a:r>
          </a:p>
          <a:p>
            <a:pPr>
              <a:buNone/>
            </a:pPr>
            <a:r>
              <a:rPr lang="cs-CZ" dirty="0" smtClean="0"/>
              <a:t>2.LF UK	PF UK		FTVS UK	FHS UK	</a:t>
            </a:r>
          </a:p>
          <a:p>
            <a:pPr>
              <a:buNone/>
            </a:pPr>
            <a:r>
              <a:rPr lang="cs-CZ" dirty="0" smtClean="0"/>
              <a:t>3.LF UK	FSV UK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FS ČVUT	FEL ČVUT	SF ČVUT	 FD ČVUT</a:t>
            </a:r>
          </a:p>
          <a:p>
            <a:pPr>
              <a:buNone/>
            </a:pPr>
            <a:r>
              <a:rPr lang="cs-CZ" dirty="0" smtClean="0"/>
              <a:t>FIT ČVUT	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VŠE		</a:t>
            </a:r>
            <a:r>
              <a:rPr lang="cs-CZ" dirty="0" err="1" smtClean="0"/>
              <a:t>VŠChT</a:t>
            </a:r>
            <a:r>
              <a:rPr lang="cs-CZ" dirty="0" smtClean="0"/>
              <a:t>	ČZU		ZČU Plzeň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FF MU Brno	PF MU Brno	FI MU	 Brno	TUL Liberec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VOŠ Scholastika		Konzervatoř JJ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Amsterdam	</a:t>
            </a:r>
            <a:r>
              <a:rPr lang="cs-CZ" dirty="0" err="1" smtClean="0"/>
              <a:t>Trinity</a:t>
            </a:r>
            <a:r>
              <a:rPr lang="cs-CZ" dirty="0" smtClean="0"/>
              <a:t> College Dublin</a:t>
            </a:r>
          </a:p>
          <a:p>
            <a:pPr>
              <a:buNone/>
            </a:pPr>
            <a:r>
              <a:rPr lang="cs-CZ" dirty="0" smtClean="0"/>
              <a:t>Leiden University		Universita </a:t>
            </a:r>
            <a:r>
              <a:rPr lang="cs-CZ" dirty="0" err="1" smtClean="0"/>
              <a:t>Bocconi</a:t>
            </a:r>
            <a:endParaRPr lang="cs-CZ" dirty="0" smtClean="0"/>
          </a:p>
        </p:txBody>
      </p:sp>
    </p:spTree>
  </p:cSld>
  <p:clrMapOvr>
    <a:masterClrMapping/>
  </p:clrMapOvr>
  <p:transition advTm="1688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134672" cy="533400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Arial" charset="0"/>
              </a:rPr>
              <a:t>Výsledky jazykových zkoušek - maturanti 2021</a:t>
            </a:r>
            <a:endParaRPr lang="cs-CZ" sz="2800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464175" y="4359275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464175" y="4359275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64175" y="4359275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464175" y="4359275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464175" y="4359275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539552" y="1052736"/>
          <a:ext cx="7632847" cy="1954505"/>
        </p:xfrm>
        <a:graphic>
          <a:graphicData uri="http://schemas.openxmlformats.org/drawingml/2006/table">
            <a:tbl>
              <a:tblPr/>
              <a:tblGrid>
                <a:gridCol w="3148550"/>
                <a:gridCol w="826603"/>
                <a:gridCol w="826603"/>
                <a:gridCol w="827470"/>
                <a:gridCol w="1106762"/>
                <a:gridCol w="896859"/>
              </a:tblGrid>
              <a:tr h="39090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Typ zkoušky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4.A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OA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</a:t>
                      </a:r>
                      <a:endParaRPr lang="cs-CZ" sz="1800" kern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Celkem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800" kern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800" b="1" kern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FCE (B2)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 </a:t>
                      </a: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800" b="1" kern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CAE (C1)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 </a:t>
                      </a: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800" b="1" kern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CPE (C2)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800" b="1" kern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Bez </a:t>
                      </a: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zkoušky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cs-CZ" sz="1800" b="1" kern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cs-CZ" sz="1800" kern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75348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47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188640"/>
          <a:ext cx="9143997" cy="6520692"/>
        </p:xfrm>
        <a:graphic>
          <a:graphicData uri="http://schemas.openxmlformats.org/drawingml/2006/table">
            <a:tbl>
              <a:tblPr/>
              <a:tblGrid>
                <a:gridCol w="1169477"/>
                <a:gridCol w="1566264"/>
                <a:gridCol w="716008"/>
                <a:gridCol w="474354"/>
                <a:gridCol w="474354"/>
                <a:gridCol w="474354"/>
                <a:gridCol w="474354"/>
                <a:gridCol w="474354"/>
                <a:gridCol w="474354"/>
                <a:gridCol w="474354"/>
                <a:gridCol w="474354"/>
                <a:gridCol w="474354"/>
                <a:gridCol w="474354"/>
                <a:gridCol w="474354"/>
                <a:gridCol w="474354"/>
              </a:tblGrid>
              <a:tr h="456727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MATURITNÍ ZKOUŠKA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 CELKEM 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195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MATURITNÍ ZKOUŠKA CELKEM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SPOLEČNÁ ČÁST MATURITNÍ ZKOUŠKY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PROFILOVÁ ČÁST MATURITNÍ ZKOUŠKY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509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V % Z POČTU PŘIHLÁŠEK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PODÍL V % Z POČTU PŘIHLÁŠEK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PODÍL V % Z POČTU PŘIHLÁŠEK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5227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PŘIHLÁŠENÝCH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NEKONAL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KONAL 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NEUSPĚL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USPĚL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NEKONAL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KONAL 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NEUSPĚL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USPĚL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NEKONAL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KONAL 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NEUSPĚL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USPĚL</a:t>
                      </a:r>
                    </a:p>
                  </a:txBody>
                  <a:tcPr marL="5945" marR="5945" marT="59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86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ČESKÁ REPUBLIKA CELKEM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72 748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86,0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91,7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ČESKÁ REPUBLIKA DLE SKUPIN OBORŮ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GYMNÁZIUM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21 758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6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toho: 8leté gymnázium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6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4leté gymnázium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11 961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95,6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686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ŠKOLA CELKEM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4.A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GY4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Oktáva A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GY8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6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Oktáva B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GY8</a:t>
                      </a:r>
                    </a:p>
                  </a:txBody>
                  <a:tcPr marL="53508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5" marR="53508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72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9163037" cy="6453341"/>
        </p:xfrm>
        <a:graphic>
          <a:graphicData uri="http://schemas.openxmlformats.org/drawingml/2006/table">
            <a:tbl>
              <a:tblPr/>
              <a:tblGrid>
                <a:gridCol w="1835696"/>
                <a:gridCol w="2736304"/>
                <a:gridCol w="1584176"/>
                <a:gridCol w="1368152"/>
                <a:gridCol w="1638709"/>
              </a:tblGrid>
              <a:tr h="943801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Od roku 2021 se společná část MZ skládá pouze z didaktického testu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SPOLEČNÁ ČÁST MATURITNÍ ZKOUŠKY</a:t>
                      </a:r>
                    </a:p>
                  </a:txBody>
                  <a:tcPr marL="8809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6883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PRŮMĚRNÝ DOSAŽENÝ % SKÓR</a:t>
                      </a:r>
                      <a:b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(ŽÁCI, KTEŘÍ ZKOUŠKU DOKONČILI) </a:t>
                      </a:r>
                    </a:p>
                  </a:txBody>
                  <a:tcPr marL="8809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736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ČESKÝ JAZYK</a:t>
                      </a:r>
                    </a:p>
                  </a:txBody>
                  <a:tcPr marL="8809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CIZÍ JAZYK </a:t>
                      </a:r>
                    </a:p>
                  </a:txBody>
                  <a:tcPr marL="8809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</a:p>
                  </a:txBody>
                  <a:tcPr marL="8809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33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ČESKÁ REPUBLIKA CELKEM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79,8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52,6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033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ČESKÁ REPUBLIKA DLE SKUPIN OBORŮ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GYMNÁZIUM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90,5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toho: 8leté gymnázium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65,8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3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4leté gymnázium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3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033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ŠKOLA CELKEM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72,1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033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9" marR="8809" marT="8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033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4.A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GY4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61,0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3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Oktáva A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GY8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Oktáva B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GY8</a:t>
                      </a:r>
                    </a:p>
                  </a:txBody>
                  <a:tcPr marL="79283" marR="8809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91,3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9" marR="79283" marT="8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" name="Elipsa 2"/>
          <p:cNvSpPr/>
          <p:nvPr/>
        </p:nvSpPr>
        <p:spPr bwMode="auto">
          <a:xfrm>
            <a:off x="5508104" y="2348880"/>
            <a:ext cx="648072" cy="57606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5508104" y="2276872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lipsa 5"/>
          <p:cNvSpPr/>
          <p:nvPr/>
        </p:nvSpPr>
        <p:spPr bwMode="auto">
          <a:xfrm>
            <a:off x="6876256" y="2276872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8532440" y="2276872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8532440" y="2780928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6876256" y="2780928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5508104" y="2780928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5508104" y="4293096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6876256" y="4293096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8532440" y="4293096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Tm="3102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2232248"/>
          </a:xfrm>
        </p:spPr>
        <p:txBody>
          <a:bodyPr/>
          <a:lstStyle/>
          <a:p>
            <a:r>
              <a:rPr lang="cs-CZ" u="sng" dirty="0" smtClean="0"/>
              <a:t>Průběžné výsledky MZ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Průměrná úspěšnost v českém jazyce</a:t>
            </a: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755576" y="2481262"/>
          <a:ext cx="7776864" cy="390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3473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2232248"/>
          </a:xfrm>
        </p:spPr>
        <p:txBody>
          <a:bodyPr/>
          <a:lstStyle/>
          <a:p>
            <a:r>
              <a:rPr lang="cs-CZ" u="sng" dirty="0" smtClean="0"/>
              <a:t>Průběžné výsledky MZ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Průměrná úspěšnost v matematice</a:t>
            </a: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611560" y="2481262"/>
          <a:ext cx="7920880" cy="368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597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2232248"/>
          </a:xfrm>
        </p:spPr>
        <p:txBody>
          <a:bodyPr/>
          <a:lstStyle/>
          <a:p>
            <a:r>
              <a:rPr lang="cs-CZ" u="sng" dirty="0" smtClean="0"/>
              <a:t>Průběžné výsledky MZ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Průměrná úspěšnost v cizím jazyce (B1)</a:t>
            </a: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755576" y="2636912"/>
          <a:ext cx="7632848" cy="339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3996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4672" cy="1368152"/>
          </a:xfrm>
        </p:spPr>
        <p:txBody>
          <a:bodyPr/>
          <a:lstStyle/>
          <a:p>
            <a:r>
              <a:rPr lang="cs-CZ" u="sng" smtClean="0"/>
              <a:t>Průběžné výsledky MZ</a:t>
            </a:r>
            <a:r>
              <a:rPr lang="cs-CZ" smtClean="0"/>
              <a:t/>
            </a:r>
            <a:br>
              <a:rPr lang="cs-CZ" smtClean="0"/>
            </a:br>
            <a:r>
              <a:rPr lang="cs-CZ" sz="2400" smtClean="0"/>
              <a:t>Volba 2.povinného předmětu: matematika versus cizí jazyky</a:t>
            </a:r>
            <a:endParaRPr lang="cs-CZ" sz="2400" dirty="0"/>
          </a:p>
        </p:txBody>
      </p:sp>
      <p:graphicFrame>
        <p:nvGraphicFramePr>
          <p:cNvPr id="6" name="Graf 5"/>
          <p:cNvGraphicFramePr/>
          <p:nvPr/>
        </p:nvGraphicFramePr>
        <p:xfrm>
          <a:off x="755576" y="1576387"/>
          <a:ext cx="7776864" cy="480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3701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77724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accent2"/>
                </a:solidFill>
                <a:latin typeface="Arial" charset="0"/>
                <a:hlinkClick r:id="rId2"/>
              </a:rPr>
              <a:t>Další informace na www.alej.cz</a:t>
            </a:r>
            <a:endParaRPr lang="cs-CZ" b="1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advTm="2632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Prezentace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5112568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Arial" charset="0"/>
              </a:rPr>
              <a:t>Charakteristika školy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Absolventi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Výsledky školy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Přijímací řízení pro rok 2022/2023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Přijímací řízení </a:t>
            </a:r>
            <a:r>
              <a:rPr lang="cs-CZ" sz="2800" dirty="0" smtClean="0">
                <a:latin typeface="Arial" charset="0"/>
              </a:rPr>
              <a:t>2021</a:t>
            </a:r>
          </a:p>
          <a:p>
            <a:pPr eaLnBrk="1" hangingPunct="1"/>
            <a:endParaRPr lang="cs-CZ" sz="2800" dirty="0" smtClean="0">
              <a:latin typeface="Arial" charset="0"/>
            </a:endParaRPr>
          </a:p>
          <a:p>
            <a:pPr eaLnBrk="1" hangingPunct="1"/>
            <a:r>
              <a:rPr lang="cs-CZ" sz="2800" dirty="0" smtClean="0">
                <a:latin typeface="Arial" charset="0"/>
              </a:rPr>
              <a:t>Po zhlédnutí prezentace můžete k doplňujícím dotazům využít 24.11.2021 od 16.00 do 19.00 chat, později email </a:t>
            </a:r>
            <a:r>
              <a:rPr lang="cs-CZ" sz="2800" dirty="0" err="1" smtClean="0">
                <a:latin typeface="Arial" charset="0"/>
                <a:hlinkClick r:id="rId2"/>
              </a:rPr>
              <a:t>jiri.benda</a:t>
            </a:r>
            <a:r>
              <a:rPr lang="cs-CZ" sz="2800" dirty="0" smtClean="0">
                <a:latin typeface="Arial" charset="0"/>
                <a:hlinkClick r:id="rId2"/>
              </a:rPr>
              <a:t>@alej.</a:t>
            </a:r>
            <a:r>
              <a:rPr lang="cs-CZ" sz="2800" dirty="0" err="1" smtClean="0">
                <a:latin typeface="Arial" charset="0"/>
                <a:hlinkClick r:id="rId2"/>
              </a:rPr>
              <a:t>cz</a:t>
            </a:r>
            <a:r>
              <a:rPr lang="cs-CZ" sz="2800" dirty="0" smtClean="0">
                <a:latin typeface="Arial" charset="0"/>
              </a:rPr>
              <a:t>  </a:t>
            </a:r>
            <a:endParaRPr lang="cs-CZ" sz="2800" dirty="0" smtClean="0">
              <a:latin typeface="Arial" charset="0"/>
            </a:endParaRPr>
          </a:p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ransition advTm="1988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Maturitní zkouška 2026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(změna vyhrazena – od roku 2011 ještě nebyla MZ po 2 roky zcela stejná)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299" y="1628800"/>
            <a:ext cx="7094093" cy="49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86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Přijímací zkoušky</a:t>
            </a:r>
            <a:r>
              <a:rPr lang="cs-CZ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58200" cy="46097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  <a:cs typeface="Times New Roman" pitchFamily="18" charset="0"/>
              </a:rPr>
              <a:t>	Veškeré informace, které se týkají přijímacího řízení vycházejí z aktuálně platných předpisů (listopad 2021). </a:t>
            </a:r>
          </a:p>
          <a:p>
            <a:pPr eaLnBrk="1" hangingPunct="1">
              <a:buFontTx/>
              <a:buNone/>
            </a:pPr>
            <a:endParaRPr lang="cs-CZ" sz="2800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cs-CZ" sz="2400" dirty="0" smtClean="0">
                <a:latin typeface="Arial" charset="0"/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Vzhledem k pandemické situaci lze očekávat změny – je třeba sledovat aktuální informace (www.alej.</a:t>
            </a:r>
            <a:r>
              <a:rPr lang="cs-CZ" b="1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cz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). </a:t>
            </a:r>
          </a:p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  <a:cs typeface="Times New Roman" pitchFamily="18" charset="0"/>
              </a:rPr>
              <a:t> </a:t>
            </a:r>
            <a:endParaRPr lang="cs-CZ" sz="2800" dirty="0" smtClean="0">
              <a:latin typeface="Arial" charset="0"/>
            </a:endParaRPr>
          </a:p>
        </p:txBody>
      </p:sp>
    </p:spTree>
  </p:cSld>
  <p:clrMapOvr>
    <a:masterClrMapping/>
  </p:clrMapOvr>
  <p:transition advTm="561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Přijímací zkoušky</a:t>
            </a:r>
            <a:r>
              <a:rPr lang="cs-CZ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45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  <a:cs typeface="Times New Roman" pitchFamily="18" charset="0"/>
              </a:rPr>
              <a:t>Ve školním roce 20</a:t>
            </a:r>
            <a:r>
              <a:rPr lang="cs-CZ" sz="2800" dirty="0" smtClean="0">
                <a:latin typeface="Arial" charset="0"/>
              </a:rPr>
              <a:t>22</a:t>
            </a:r>
            <a:r>
              <a:rPr lang="cs-CZ" sz="2800" dirty="0" smtClean="0">
                <a:latin typeface="Arial" charset="0"/>
                <a:cs typeface="Times New Roman" pitchFamily="18" charset="0"/>
              </a:rPr>
              <a:t>/2023 </a:t>
            </a:r>
            <a:r>
              <a:rPr lang="cs-CZ" sz="2800" dirty="0" smtClean="0">
                <a:latin typeface="Arial" charset="0"/>
              </a:rPr>
              <a:t>otevíráme: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dvě 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primy osmiletého studia </a:t>
            </a:r>
            <a:r>
              <a:rPr lang="cs-CZ" sz="2400" dirty="0" smtClean="0">
                <a:latin typeface="Arial" charset="0"/>
              </a:rPr>
              <a:t>- 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Arial" charset="0"/>
              </a:rPr>
              <a:t>ř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ihlášku mohou podat pouze </a:t>
            </a:r>
            <a:r>
              <a:rPr lang="cs-CZ" sz="2400" dirty="0" smtClean="0">
                <a:latin typeface="Arial" charset="0"/>
              </a:rPr>
              <a:t>ž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áci pátých t</a:t>
            </a:r>
            <a:r>
              <a:rPr lang="cs-CZ" sz="2400" dirty="0" smtClean="0">
                <a:latin typeface="Arial" charset="0"/>
              </a:rPr>
              <a:t>ř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íd základní školy</a:t>
            </a:r>
            <a:endParaRPr lang="cs-CZ" sz="2400" dirty="0" smtClean="0">
              <a:latin typeface="Arial" charset="0"/>
            </a:endParaRPr>
          </a:p>
          <a:p>
            <a:pPr eaLnBrk="1" hangingPunct="1"/>
            <a:r>
              <a:rPr lang="cs-CZ" sz="2400" dirty="0" smtClean="0">
                <a:latin typeface="Arial" charset="0"/>
                <a:cs typeface="Times New Roman" pitchFamily="18" charset="0"/>
              </a:rPr>
              <a:t>jeden první ro</a:t>
            </a:r>
            <a:r>
              <a:rPr lang="cs-CZ" sz="2400" dirty="0" smtClean="0">
                <a:latin typeface="Arial" charset="0"/>
              </a:rPr>
              <a:t>č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ník </a:t>
            </a:r>
            <a:r>
              <a:rPr lang="cs-CZ" sz="2400" dirty="0" smtClean="0">
                <a:latin typeface="Arial" charset="0"/>
              </a:rPr>
              <a:t>č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ty</a:t>
            </a:r>
            <a:r>
              <a:rPr lang="cs-CZ" sz="2400" dirty="0" smtClean="0">
                <a:latin typeface="Arial" charset="0"/>
              </a:rPr>
              <a:t>ř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letého studia s návazností anglického jazyka </a:t>
            </a:r>
            <a:r>
              <a:rPr lang="cs-CZ" sz="2400" dirty="0" smtClean="0">
                <a:latin typeface="Arial" charset="0"/>
              </a:rPr>
              <a:t>- 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Arial" charset="0"/>
              </a:rPr>
              <a:t>ř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ihlášku mohou podat žáci devátých t</a:t>
            </a:r>
            <a:r>
              <a:rPr lang="cs-CZ" sz="2400" dirty="0" smtClean="0">
                <a:latin typeface="Arial" charset="0"/>
              </a:rPr>
              <a:t>ř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íd základní školy, odpovídajícího ro</a:t>
            </a:r>
            <a:r>
              <a:rPr lang="cs-CZ" sz="2400" dirty="0" smtClean="0">
                <a:latin typeface="Arial" charset="0"/>
              </a:rPr>
              <a:t>č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níku víceletých gymnázií a také ti, kteří ukon</a:t>
            </a:r>
            <a:r>
              <a:rPr lang="cs-CZ" sz="2400" dirty="0" smtClean="0">
                <a:latin typeface="Arial" charset="0"/>
              </a:rPr>
              <a:t>č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ili povinnou školní docházku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definitivní kritéria budou zveřejněna do konce ledna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podle platné legislativy lze podat 2 přihlášky na 2 školy (případně na 2 obory na jedné škole)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do přijímacího řízení se </a:t>
            </a:r>
            <a:r>
              <a:rPr lang="cs-CZ" sz="2400" u="sng" dirty="0" smtClean="0">
                <a:latin typeface="Arial" charset="0"/>
              </a:rPr>
              <a:t>započítá lepší výsledek z testu z M a </a:t>
            </a:r>
            <a:r>
              <a:rPr lang="cs-CZ" sz="2400" u="sng" dirty="0" err="1" smtClean="0">
                <a:latin typeface="Arial" charset="0"/>
              </a:rPr>
              <a:t>Čj</a:t>
            </a:r>
            <a:r>
              <a:rPr lang="cs-CZ" sz="2400" u="sng" dirty="0" smtClean="0">
                <a:latin typeface="Arial" charset="0"/>
              </a:rPr>
              <a:t> z obou termínů</a:t>
            </a:r>
            <a:r>
              <a:rPr lang="cs-CZ" sz="2400" dirty="0" smtClean="0">
                <a:latin typeface="Arial" charset="0"/>
              </a:rPr>
              <a:t> přijímacích zkoušek</a:t>
            </a:r>
          </a:p>
          <a:p>
            <a:pPr eaLnBrk="1" hangingPunct="1"/>
            <a:endParaRPr lang="cs-CZ" sz="2400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  <a:cs typeface="Times New Roman" pitchFamily="18" charset="0"/>
              </a:rPr>
              <a:t> </a:t>
            </a:r>
            <a:endParaRPr lang="cs-CZ" sz="2800" dirty="0" smtClean="0">
              <a:latin typeface="Arial" charset="0"/>
            </a:endParaRPr>
          </a:p>
        </p:txBody>
      </p:sp>
    </p:spTree>
  </p:cSld>
  <p:clrMapOvr>
    <a:masterClrMapping/>
  </p:clrMapOvr>
  <p:transition advTm="355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Přijímací zkoušky - požadavky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7702624" cy="4683224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Rámcový vzdělávací program pro základní vzdělávání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nuv.cz</a:t>
            </a:r>
            <a:endParaRPr lang="cs-CZ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Standardy pro základní vzdělávání</a:t>
            </a:r>
          </a:p>
          <a:p>
            <a:pPr algn="ctr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2"/>
              </a:rPr>
              <a:t>nuv.cz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Specifikace požadavků pro JPZ</a:t>
            </a:r>
          </a:p>
          <a:p>
            <a:pPr algn="ctr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https://prijimacky.cermat.cz/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Vzorové testy</a:t>
            </a:r>
          </a:p>
          <a:p>
            <a:pPr algn="ctr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https://prijimacky.cermat.cz/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824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Předběžná kritéria 2022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776" y="1143000"/>
            <a:ext cx="468052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>
                <a:latin typeface="Arial" charset="0"/>
              </a:rPr>
              <a:t>Čtyřleté studium</a:t>
            </a:r>
          </a:p>
          <a:p>
            <a:pPr eaLnBrk="1" hangingPunct="1"/>
            <a:r>
              <a:rPr lang="cs-CZ" dirty="0" smtClean="0">
                <a:latin typeface="Arial" charset="0"/>
              </a:rPr>
              <a:t>ZŠ  8.r.–1.pol. 		5</a:t>
            </a:r>
          </a:p>
          <a:p>
            <a:pPr eaLnBrk="1" hangingPunct="1"/>
            <a:r>
              <a:rPr lang="cs-CZ" dirty="0" smtClean="0">
                <a:latin typeface="Arial" charset="0"/>
              </a:rPr>
              <a:t>ZŠ  9.ročník     	5</a:t>
            </a:r>
          </a:p>
          <a:p>
            <a:pPr eaLnBrk="1" hangingPunct="1"/>
            <a:r>
              <a:rPr lang="cs-CZ" dirty="0" smtClean="0">
                <a:latin typeface="Arial" charset="0"/>
              </a:rPr>
              <a:t>Soutěže         	 	6</a:t>
            </a:r>
          </a:p>
          <a:p>
            <a:pPr eaLnBrk="1" hangingPunct="1"/>
            <a:r>
              <a:rPr lang="cs-CZ" dirty="0" err="1" smtClean="0">
                <a:latin typeface="Arial" charset="0"/>
              </a:rPr>
              <a:t>Čj</a:t>
            </a:r>
            <a:r>
              <a:rPr lang="cs-CZ" dirty="0" smtClean="0">
                <a:latin typeface="Arial" charset="0"/>
              </a:rPr>
              <a:t> (jednotná PZ)   	50</a:t>
            </a:r>
          </a:p>
          <a:p>
            <a:pPr eaLnBrk="1" hangingPunct="1"/>
            <a:r>
              <a:rPr lang="cs-CZ" dirty="0" smtClean="0">
                <a:latin typeface="Arial" charset="0"/>
              </a:rPr>
              <a:t>M (jednotná PZ) 	50</a:t>
            </a:r>
          </a:p>
          <a:p>
            <a:pPr eaLnBrk="1" hangingPunct="1"/>
            <a:r>
              <a:rPr lang="cs-CZ" dirty="0" smtClean="0">
                <a:latin typeface="Arial" charset="0"/>
              </a:rPr>
              <a:t>Aj (školní PZ) 		50</a:t>
            </a:r>
          </a:p>
          <a:p>
            <a:pPr eaLnBrk="1" hangingPunct="1"/>
            <a:r>
              <a:rPr lang="cs-CZ" u="sng" dirty="0" smtClean="0">
                <a:latin typeface="Arial" charset="0"/>
              </a:rPr>
              <a:t>Celkem          		166</a:t>
            </a:r>
          </a:p>
          <a:p>
            <a:pPr eaLnBrk="1" hangingPunct="1"/>
            <a:endParaRPr lang="cs-CZ" i="1" dirty="0" smtClean="0">
              <a:latin typeface="Arial" charset="0"/>
            </a:endParaRPr>
          </a:p>
          <a:p>
            <a:pPr eaLnBrk="1" hangingPunct="1"/>
            <a:r>
              <a:rPr lang="cs-CZ" i="1" dirty="0" smtClean="0">
                <a:latin typeface="Arial" charset="0"/>
              </a:rPr>
              <a:t>M+</a:t>
            </a:r>
            <a:r>
              <a:rPr lang="cs-CZ" i="1" dirty="0" err="1" smtClean="0">
                <a:latin typeface="Arial" charset="0"/>
              </a:rPr>
              <a:t>Čj</a:t>
            </a:r>
            <a:r>
              <a:rPr lang="cs-CZ" i="1" dirty="0" smtClean="0">
                <a:latin typeface="Arial" charset="0"/>
              </a:rPr>
              <a:t>   		 60,2%</a:t>
            </a:r>
          </a:p>
        </p:txBody>
      </p:sp>
    </p:spTree>
  </p:cSld>
  <p:clrMapOvr>
    <a:masterClrMapping/>
  </p:clrMapOvr>
  <p:transition advTm="397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Přijímací zkoušky</a:t>
            </a:r>
            <a:r>
              <a:rPr lang="cs-CZ" dirty="0" smtClean="0"/>
              <a:t> </a:t>
            </a:r>
            <a:r>
              <a:rPr lang="cs-CZ" dirty="0" smtClean="0">
                <a:latin typeface="Arial" charset="0"/>
              </a:rPr>
              <a:t>- termíny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513"/>
            <a:ext cx="8458200" cy="5616575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Arial" charset="0"/>
              </a:rPr>
              <a:t>odevzdání přihlášek do </a:t>
            </a:r>
            <a:r>
              <a:rPr lang="cs-CZ" sz="2800" b="1" u="sng" dirty="0" smtClean="0">
                <a:latin typeface="Arial" charset="0"/>
              </a:rPr>
              <a:t>1.3.2022</a:t>
            </a:r>
            <a:r>
              <a:rPr lang="cs-CZ" sz="2800" dirty="0" smtClean="0">
                <a:latin typeface="Arial" charset="0"/>
              </a:rPr>
              <a:t>, ZŠ pouze potvrzuje známky; 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Doručování přihlášky:	</a:t>
            </a:r>
          </a:p>
          <a:p>
            <a:pPr lvl="1" eaLnBrk="1" hangingPunct="1"/>
            <a:r>
              <a:rPr lang="cs-CZ" sz="2400" dirty="0" smtClean="0">
                <a:latin typeface="Arial" charset="0"/>
              </a:rPr>
              <a:t>doporučeně na adresu gymnázia - platí razítko odeslání</a:t>
            </a:r>
          </a:p>
          <a:p>
            <a:pPr lvl="1" eaLnBrk="1" hangingPunct="1"/>
            <a:r>
              <a:rPr lang="cs-CZ" sz="2400" dirty="0" smtClean="0">
                <a:latin typeface="Arial" charset="0"/>
              </a:rPr>
              <a:t>osobní doručení</a:t>
            </a:r>
          </a:p>
          <a:p>
            <a:pPr lvl="1" eaLnBrk="1" hangingPunct="1"/>
            <a:r>
              <a:rPr lang="cs-CZ" sz="2400" dirty="0" smtClean="0">
                <a:latin typeface="Arial" charset="0"/>
              </a:rPr>
              <a:t>datovou schránkou fyzické osoby (naše ID: 7imykun)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pozvánky na přijímací zkoušky budeme rozesílat nejpozději </a:t>
            </a:r>
            <a:r>
              <a:rPr lang="cs-CZ" sz="2800" b="1" u="sng" dirty="0" smtClean="0">
                <a:latin typeface="Arial" charset="0"/>
              </a:rPr>
              <a:t>25.března 2022</a:t>
            </a:r>
            <a:r>
              <a:rPr lang="cs-CZ" sz="28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přijímací zkoušky pro čtyřleté studium: 			</a:t>
            </a:r>
            <a:r>
              <a:rPr lang="cs-CZ" sz="2800" b="1" u="sng" dirty="0" smtClean="0">
                <a:latin typeface="Arial" charset="0"/>
              </a:rPr>
              <a:t>12.4.2022 a 13.4.2022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náhradní termín PZ: </a:t>
            </a:r>
            <a:r>
              <a:rPr lang="cs-CZ" sz="2800" b="1" u="sng" dirty="0" smtClean="0">
                <a:latin typeface="Arial" charset="0"/>
              </a:rPr>
              <a:t>10.5. a 11.5.2022</a:t>
            </a:r>
          </a:p>
          <a:p>
            <a:pPr eaLnBrk="1" hangingPunct="1"/>
            <a:r>
              <a:rPr lang="cs-CZ" sz="2400" dirty="0" smtClean="0">
                <a:latin typeface="Arial" charset="0"/>
              </a:rPr>
              <a:t>(případná další kola vyhlásí ředitel po skončení 1.kola)</a:t>
            </a:r>
          </a:p>
        </p:txBody>
      </p:sp>
    </p:spTree>
  </p:cSld>
  <p:clrMapOvr>
    <a:masterClrMapping/>
  </p:clrMapOvr>
  <p:transition advTm="7696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Přijímací zkoušky</a:t>
            </a:r>
            <a:r>
              <a:rPr lang="cs-CZ" dirty="0" smtClean="0"/>
              <a:t> </a:t>
            </a:r>
            <a:r>
              <a:rPr lang="cs-CZ" dirty="0" smtClean="0">
                <a:latin typeface="Arial" charset="0"/>
              </a:rPr>
              <a:t>- termíny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4743"/>
            <a:ext cx="7939608" cy="5544345"/>
          </a:xfrm>
        </p:spPr>
        <p:txBody>
          <a:bodyPr/>
          <a:lstStyle/>
          <a:p>
            <a:pPr eaLnBrk="1" hangingPunct="1"/>
            <a:r>
              <a:rPr lang="cs-CZ" sz="2600" dirty="0" smtClean="0">
                <a:latin typeface="Arial" charset="0"/>
              </a:rPr>
              <a:t>Zpracování a vyhodnocení testů v </a:t>
            </a:r>
            <a:r>
              <a:rPr lang="cs-CZ" sz="2600" dirty="0" err="1" smtClean="0">
                <a:latin typeface="Arial" charset="0"/>
              </a:rPr>
              <a:t>Cermatu</a:t>
            </a:r>
            <a:r>
              <a:rPr lang="cs-CZ" sz="2600" dirty="0" smtClean="0">
                <a:latin typeface="Arial" charset="0"/>
              </a:rPr>
              <a:t> do </a:t>
            </a:r>
            <a:r>
              <a:rPr lang="cs-CZ" sz="2600" b="1" u="sng" dirty="0" smtClean="0">
                <a:latin typeface="Arial" charset="0"/>
              </a:rPr>
              <a:t>28.4.2022 (8.00)</a:t>
            </a:r>
          </a:p>
          <a:p>
            <a:pPr eaLnBrk="1" hangingPunct="1"/>
            <a:endParaRPr lang="cs-CZ" sz="2600" b="1" u="sng" dirty="0" smtClean="0">
              <a:latin typeface="Arial" charset="0"/>
            </a:endParaRPr>
          </a:p>
          <a:p>
            <a:pPr eaLnBrk="1" hangingPunct="1"/>
            <a:r>
              <a:rPr lang="cs-CZ" sz="2600" dirty="0" smtClean="0">
                <a:latin typeface="Arial" charset="0"/>
              </a:rPr>
              <a:t>Zpracování a zveřejnění výsledků (pouze pořadí) předpokládáme nejpozději do </a:t>
            </a:r>
            <a:r>
              <a:rPr lang="cs-CZ" sz="2600" b="1" u="sng" dirty="0" smtClean="0">
                <a:latin typeface="Arial" charset="0"/>
              </a:rPr>
              <a:t>29.4.2022 do 15.00</a:t>
            </a:r>
          </a:p>
          <a:p>
            <a:pPr eaLnBrk="1" hangingPunct="1"/>
            <a:endParaRPr lang="cs-CZ" sz="2600" dirty="0" smtClean="0">
              <a:latin typeface="Arial" charset="0"/>
            </a:endParaRPr>
          </a:p>
          <a:p>
            <a:pPr eaLnBrk="1" hangingPunct="1"/>
            <a:r>
              <a:rPr lang="cs-CZ" sz="2600" dirty="0" smtClean="0">
                <a:latin typeface="Arial" charset="0"/>
              </a:rPr>
              <a:t>Nahlížení do spisů: </a:t>
            </a:r>
            <a:r>
              <a:rPr lang="cs-CZ" sz="2600" b="1" u="sng" dirty="0" smtClean="0">
                <a:latin typeface="Arial" charset="0"/>
              </a:rPr>
              <a:t>29.4.2022 15.00 – 17.00</a:t>
            </a:r>
            <a:endParaRPr lang="cs-CZ" sz="2600" dirty="0" smtClean="0">
              <a:latin typeface="Arial" charset="0"/>
            </a:endParaRPr>
          </a:p>
          <a:p>
            <a:pPr eaLnBrk="1" hangingPunct="1"/>
            <a:endParaRPr lang="cs-CZ" sz="2600" dirty="0" smtClean="0">
              <a:latin typeface="Arial" charset="0"/>
            </a:endParaRPr>
          </a:p>
          <a:p>
            <a:pPr eaLnBrk="1" hangingPunct="1"/>
            <a:r>
              <a:rPr lang="cs-CZ" sz="2600" dirty="0" smtClean="0">
                <a:latin typeface="Arial" charset="0"/>
              </a:rPr>
              <a:t>Zveřejnění definitivních výsledků (přijat x nepřijat) </a:t>
            </a:r>
            <a:r>
              <a:rPr lang="cs-CZ" sz="2600" b="1" dirty="0" smtClean="0">
                <a:latin typeface="Arial" charset="0"/>
              </a:rPr>
              <a:t>2.5.2022 dopoledne</a:t>
            </a:r>
          </a:p>
        </p:txBody>
      </p:sp>
    </p:spTree>
  </p:cSld>
  <p:clrMapOvr>
    <a:masterClrMapping/>
  </p:clrMapOvr>
  <p:transition advTm="4704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Přijímací zkoušky</a:t>
            </a:r>
            <a:r>
              <a:rPr lang="cs-CZ" dirty="0" smtClean="0"/>
              <a:t> </a:t>
            </a:r>
            <a:r>
              <a:rPr lang="cs-CZ" dirty="0" smtClean="0">
                <a:latin typeface="Arial" charset="0"/>
              </a:rPr>
              <a:t>- termíny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0767"/>
            <a:ext cx="7939608" cy="5328321"/>
          </a:xfrm>
        </p:spPr>
        <p:txBody>
          <a:bodyPr/>
          <a:lstStyle/>
          <a:p>
            <a:pPr eaLnBrk="1" hangingPunct="1"/>
            <a:r>
              <a:rPr lang="cs-CZ" sz="2600" dirty="0" smtClean="0">
                <a:latin typeface="Arial" charset="0"/>
              </a:rPr>
              <a:t>Přijatí uchazeči mohou převzít rozhodnutí a  odevzdat zápisový lístek </a:t>
            </a:r>
            <a:r>
              <a:rPr lang="cs-CZ" sz="2600" b="1" u="sng" dirty="0" smtClean="0">
                <a:latin typeface="Arial" charset="0"/>
              </a:rPr>
              <a:t>do 10 pracovních dnů (16.5.2022)</a:t>
            </a:r>
            <a:r>
              <a:rPr lang="cs-CZ" sz="2600" dirty="0" smtClean="0">
                <a:latin typeface="Arial" charset="0"/>
              </a:rPr>
              <a:t> od zveřejnění finálních výsledků (rozhodnutí se nezasílá)</a:t>
            </a:r>
            <a:endParaRPr lang="cs-CZ" sz="2600" b="1" u="sng" dirty="0" smtClean="0">
              <a:latin typeface="Arial" charset="0"/>
            </a:endParaRPr>
          </a:p>
          <a:p>
            <a:pPr eaLnBrk="1" hangingPunct="1"/>
            <a:endParaRPr lang="cs-CZ" sz="2600" dirty="0" smtClean="0">
              <a:latin typeface="Arial" charset="0"/>
            </a:endParaRPr>
          </a:p>
          <a:p>
            <a:pPr eaLnBrk="1" hangingPunct="1"/>
            <a:r>
              <a:rPr lang="cs-CZ" sz="2600" dirty="0" smtClean="0">
                <a:latin typeface="Arial" charset="0"/>
              </a:rPr>
              <a:t>Rozhodnutí nepřijatých uchazečů budou odeslána poštou nejpozději </a:t>
            </a:r>
            <a:r>
              <a:rPr lang="cs-CZ" sz="2600" b="1" u="sng" dirty="0" smtClean="0">
                <a:latin typeface="Arial" charset="0"/>
              </a:rPr>
              <a:t>3.5.2022. </a:t>
            </a:r>
            <a:r>
              <a:rPr lang="cs-CZ" sz="2600" dirty="0" smtClean="0">
                <a:latin typeface="Arial" charset="0"/>
              </a:rPr>
              <a:t>Po doručení následuje lhůta </a:t>
            </a:r>
            <a:r>
              <a:rPr lang="cs-CZ" sz="2600" b="1" u="sng" dirty="0" smtClean="0">
                <a:latin typeface="Arial" charset="0"/>
              </a:rPr>
              <a:t>3 dny</a:t>
            </a:r>
            <a:r>
              <a:rPr lang="cs-CZ" sz="2600" dirty="0" smtClean="0">
                <a:latin typeface="Arial" charset="0"/>
              </a:rPr>
              <a:t> pro podání odvolání.</a:t>
            </a:r>
          </a:p>
        </p:txBody>
      </p:sp>
    </p:spTree>
  </p:cSld>
  <p:clrMapOvr>
    <a:masterClrMapping/>
  </p:clrMapOvr>
  <p:transition advTm="3112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228600" y="4495800"/>
            <a:ext cx="8686800" cy="2133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1828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Čtyřleté studium</a:t>
            </a:r>
            <a:br>
              <a:rPr lang="cs-CZ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/>
            </a:r>
            <a:br>
              <a:rPr lang="cs-CZ" sz="24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79-41-K/41 Gymnázium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2954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Osmileté studium</a:t>
            </a:r>
          </a:p>
          <a:p>
            <a:pPr eaLnBrk="1" hangingPunct="1"/>
            <a:r>
              <a:rPr lang="cs-CZ" smtClean="0">
                <a:latin typeface="Arial" charset="0"/>
              </a:rPr>
              <a:t>79-41-K/81 Gymnázium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066800" y="4648200"/>
            <a:ext cx="701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cs-CZ" sz="3200" dirty="0">
                <a:latin typeface="Arial" charset="0"/>
              </a:rPr>
              <a:t>Formulář přihlášky a vzory vyplnění na </a:t>
            </a:r>
            <a:r>
              <a:rPr lang="cs-CZ" sz="3200" dirty="0">
                <a:latin typeface="Arial" charset="0"/>
                <a:hlinkClick r:id="rId2"/>
              </a:rPr>
              <a:t>www.alej.</a:t>
            </a:r>
            <a:r>
              <a:rPr lang="cs-CZ" sz="3200" dirty="0" err="1">
                <a:latin typeface="Arial" charset="0"/>
                <a:hlinkClick r:id="rId2"/>
              </a:rPr>
              <a:t>cz</a:t>
            </a:r>
            <a:r>
              <a:rPr lang="cs-CZ" sz="3200" dirty="0">
                <a:latin typeface="Arial" charset="0"/>
              </a:rPr>
              <a:t> v sekci Přijímací zkoušky od </a:t>
            </a:r>
            <a:r>
              <a:rPr lang="cs-CZ" sz="3200" smtClean="0">
                <a:latin typeface="Arial" charset="0"/>
              </a:rPr>
              <a:t>prosince 2021</a:t>
            </a:r>
            <a:endParaRPr lang="cs-CZ" sz="3200" dirty="0">
              <a:latin typeface="Arial" charset="0"/>
            </a:endParaRPr>
          </a:p>
        </p:txBody>
      </p:sp>
    </p:spTree>
  </p:cSld>
  <p:clrMapOvr>
    <a:masterClrMapping/>
  </p:clrMapOvr>
  <p:transition advTm="2249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27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6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Přímá spojovací čára 7"/>
          <p:cNvCxnSpPr>
            <a:cxnSpLocks noChangeShapeType="1"/>
            <a:stCxn id="4" idx="2"/>
            <a:endCxn id="5" idx="0"/>
          </p:cNvCxnSpPr>
          <p:nvPr/>
        </p:nvCxnSpPr>
        <p:spPr bwMode="auto">
          <a:xfrm rot="5400000">
            <a:off x="4233069" y="2248694"/>
            <a:ext cx="604838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7171" name="Skupina 29"/>
          <p:cNvGrpSpPr>
            <a:grpSpLocks/>
          </p:cNvGrpSpPr>
          <p:nvPr/>
        </p:nvGrpSpPr>
        <p:grpSpPr bwMode="auto">
          <a:xfrm>
            <a:off x="539750" y="476250"/>
            <a:ext cx="8135938" cy="5616575"/>
            <a:chOff x="467544" y="1412776"/>
            <a:chExt cx="8136904" cy="4680520"/>
          </a:xfrm>
        </p:grpSpPr>
        <p:sp>
          <p:nvSpPr>
            <p:cNvPr id="4" name="Zaoblený obdélník 3"/>
            <p:cNvSpPr/>
            <p:nvPr/>
          </p:nvSpPr>
          <p:spPr bwMode="auto">
            <a:xfrm>
              <a:off x="3276165" y="1412776"/>
              <a:ext cx="2375182" cy="122370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Možnost</a:t>
              </a:r>
            </a:p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profilování</a:t>
              </a:r>
            </a:p>
          </p:txBody>
        </p:sp>
        <p:sp>
          <p:nvSpPr>
            <p:cNvPr id="5" name="Zaoblený obdélník 4"/>
            <p:cNvSpPr/>
            <p:nvPr/>
          </p:nvSpPr>
          <p:spPr bwMode="auto">
            <a:xfrm>
              <a:off x="3276165" y="3140520"/>
              <a:ext cx="2375182" cy="122503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Nadstandardní</a:t>
              </a:r>
            </a:p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jazyková</a:t>
              </a:r>
            </a:p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výbava</a:t>
              </a:r>
            </a:p>
          </p:txBody>
        </p:sp>
        <p:sp>
          <p:nvSpPr>
            <p:cNvPr id="6" name="Zaoblený obdélník 5"/>
            <p:cNvSpPr/>
            <p:nvPr/>
          </p:nvSpPr>
          <p:spPr bwMode="auto">
            <a:xfrm>
              <a:off x="3276165" y="4869588"/>
              <a:ext cx="2375182" cy="122370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Kvalitní</a:t>
              </a:r>
            </a:p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všeobecný</a:t>
              </a:r>
            </a:p>
            <a:p>
              <a:pPr marL="342900" indent="-342900" algn="ctr">
                <a:buFontTx/>
                <a:buNone/>
                <a:defRPr/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základ</a:t>
              </a:r>
            </a:p>
          </p:txBody>
        </p:sp>
        <p:cxnSp>
          <p:nvCxnSpPr>
            <p:cNvPr id="7175" name="Přímá spojovací čára 9"/>
            <p:cNvCxnSpPr>
              <a:cxnSpLocks noChangeShapeType="1"/>
              <a:stCxn id="4" idx="2"/>
              <a:endCxn id="5" idx="0"/>
            </p:cNvCxnSpPr>
            <p:nvPr/>
          </p:nvCxnSpPr>
          <p:spPr bwMode="auto">
            <a:xfrm rot="5400000">
              <a:off x="4211960" y="2888940"/>
              <a:ext cx="504056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6" name="Přímá spojovací čára 12"/>
            <p:cNvCxnSpPr>
              <a:cxnSpLocks noChangeShapeType="1"/>
              <a:stCxn id="5" idx="2"/>
              <a:endCxn id="6" idx="0"/>
            </p:cNvCxnSpPr>
            <p:nvPr/>
          </p:nvCxnSpPr>
          <p:spPr bwMode="auto">
            <a:xfrm rot="5400000">
              <a:off x="4211960" y="4617132"/>
              <a:ext cx="504056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77" name="Šipka doprava 20"/>
            <p:cNvSpPr>
              <a:spLocks noChangeArrowheads="1"/>
            </p:cNvSpPr>
            <p:nvPr/>
          </p:nvSpPr>
          <p:spPr bwMode="auto">
            <a:xfrm>
              <a:off x="467544" y="4869160"/>
              <a:ext cx="2808312" cy="1224136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>
                <a:buFontTx/>
                <a:buNone/>
              </a:pPr>
              <a:r>
                <a:rPr lang="cs-CZ">
                  <a:latin typeface="Arial" charset="0"/>
                  <a:cs typeface="Arial" charset="0"/>
                </a:rPr>
                <a:t>    Profesorský sbor</a:t>
              </a:r>
            </a:p>
          </p:txBody>
        </p:sp>
        <p:sp>
          <p:nvSpPr>
            <p:cNvPr id="7178" name="Šipka doprava 21"/>
            <p:cNvSpPr>
              <a:spLocks noChangeArrowheads="1"/>
            </p:cNvSpPr>
            <p:nvPr/>
          </p:nvSpPr>
          <p:spPr bwMode="auto">
            <a:xfrm rot="10800000" flipV="1">
              <a:off x="5652120" y="4869160"/>
              <a:ext cx="2952328" cy="1224136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>
                <a:buFontTx/>
                <a:buNone/>
              </a:pPr>
              <a:r>
                <a:rPr lang="cs-CZ">
                  <a:latin typeface="Arial" charset="0"/>
                  <a:cs typeface="Arial" charset="0"/>
                </a:rPr>
                <a:t>     ŠVP</a:t>
              </a:r>
            </a:p>
          </p:txBody>
        </p:sp>
        <p:sp>
          <p:nvSpPr>
            <p:cNvPr id="7179" name="Šipka doprava 23"/>
            <p:cNvSpPr>
              <a:spLocks noChangeArrowheads="1"/>
            </p:cNvSpPr>
            <p:nvPr/>
          </p:nvSpPr>
          <p:spPr bwMode="auto">
            <a:xfrm rot="10800000" flipV="1">
              <a:off x="5652119" y="3140968"/>
              <a:ext cx="2952328" cy="1224136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>
                <a:buFontTx/>
                <a:buNone/>
              </a:pPr>
              <a:r>
                <a:rPr lang="cs-CZ">
                  <a:latin typeface="Arial" charset="0"/>
                  <a:cs typeface="Arial" charset="0"/>
                </a:rPr>
                <a:t>    Posílení hodin jazyků</a:t>
              </a:r>
            </a:p>
          </p:txBody>
        </p:sp>
        <p:sp>
          <p:nvSpPr>
            <p:cNvPr id="7180" name="Šipka doprava 24"/>
            <p:cNvSpPr>
              <a:spLocks noChangeArrowheads="1"/>
            </p:cNvSpPr>
            <p:nvPr/>
          </p:nvSpPr>
          <p:spPr bwMode="auto">
            <a:xfrm rot="10800000" flipV="1">
              <a:off x="5652120" y="1412776"/>
              <a:ext cx="2880320" cy="1224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>
                <a:buFontTx/>
                <a:buNone/>
              </a:pPr>
              <a:r>
                <a:rPr lang="cs-CZ">
                  <a:latin typeface="Arial" charset="0"/>
                  <a:cs typeface="Arial" charset="0"/>
                </a:rPr>
                <a:t>    Cca 50 druhů volit. seminářů</a:t>
              </a:r>
            </a:p>
          </p:txBody>
        </p:sp>
        <p:sp>
          <p:nvSpPr>
            <p:cNvPr id="7181" name="Šipka doprava 25"/>
            <p:cNvSpPr>
              <a:spLocks noChangeArrowheads="1"/>
            </p:cNvSpPr>
            <p:nvPr/>
          </p:nvSpPr>
          <p:spPr bwMode="auto">
            <a:xfrm>
              <a:off x="467544" y="3140968"/>
              <a:ext cx="2808312" cy="1224136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>
                <a:buFontTx/>
                <a:buNone/>
              </a:pPr>
              <a:r>
                <a:rPr lang="cs-CZ">
                  <a:latin typeface="Arial" charset="0"/>
                  <a:cs typeface="Arial" charset="0"/>
                </a:rPr>
                <a:t>    Rodilí mluvčí Cambridg.zk.</a:t>
              </a:r>
            </a:p>
          </p:txBody>
        </p:sp>
        <p:sp>
          <p:nvSpPr>
            <p:cNvPr id="7182" name="Šipka doprava 26"/>
            <p:cNvSpPr>
              <a:spLocks noChangeArrowheads="1"/>
            </p:cNvSpPr>
            <p:nvPr/>
          </p:nvSpPr>
          <p:spPr bwMode="auto">
            <a:xfrm>
              <a:off x="467544" y="1412776"/>
              <a:ext cx="2808312" cy="1224136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0" rIns="0" anchor="ctr">
              <a:normAutofit fontScale="92500"/>
            </a:bodyPr>
            <a:lstStyle/>
            <a:p>
              <a:pPr marL="342900" indent="-342900">
                <a:buFontTx/>
                <a:buNone/>
              </a:pPr>
              <a:r>
                <a:rPr lang="cs-CZ" dirty="0">
                  <a:latin typeface="Arial" charset="0"/>
                  <a:cs typeface="Arial" charset="0"/>
                </a:rPr>
                <a:t>    </a:t>
              </a:r>
              <a:r>
                <a:rPr lang="cs-CZ" dirty="0" smtClean="0">
                  <a:latin typeface="Arial" charset="0"/>
                  <a:cs typeface="Arial" charset="0"/>
                </a:rPr>
                <a:t>Kvalitní výuka </a:t>
              </a:r>
              <a:r>
                <a:rPr lang="cs-CZ" dirty="0" err="1" smtClean="0">
                  <a:latin typeface="Arial" charset="0"/>
                  <a:cs typeface="Arial" charset="0"/>
                </a:rPr>
                <a:t>všeob</a:t>
              </a:r>
              <a:r>
                <a:rPr lang="cs-CZ" dirty="0" smtClean="0">
                  <a:latin typeface="Arial" charset="0"/>
                  <a:cs typeface="Arial" charset="0"/>
                </a:rPr>
                <a:t>. předmětů</a:t>
              </a:r>
              <a:endParaRPr lang="cs-CZ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advTm="6396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3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olný tvar 2"/>
          <p:cNvSpPr/>
          <p:nvPr/>
        </p:nvSpPr>
        <p:spPr bwMode="auto">
          <a:xfrm>
            <a:off x="7112000" y="1888739"/>
            <a:ext cx="1350055" cy="690652"/>
          </a:xfrm>
          <a:custGeom>
            <a:avLst/>
            <a:gdLst>
              <a:gd name="connsiteX0" fmla="*/ 1219200 w 1350055"/>
              <a:gd name="connsiteY0" fmla="*/ 194061 h 690652"/>
              <a:gd name="connsiteX1" fmla="*/ 368300 w 1350055"/>
              <a:gd name="connsiteY1" fmla="*/ 155961 h 690652"/>
              <a:gd name="connsiteX2" fmla="*/ 266700 w 1350055"/>
              <a:gd name="connsiteY2" fmla="*/ 181361 h 690652"/>
              <a:gd name="connsiteX3" fmla="*/ 190500 w 1350055"/>
              <a:gd name="connsiteY3" fmla="*/ 232161 h 690652"/>
              <a:gd name="connsiteX4" fmla="*/ 152400 w 1350055"/>
              <a:gd name="connsiteY4" fmla="*/ 257561 h 690652"/>
              <a:gd name="connsiteX5" fmla="*/ 114300 w 1350055"/>
              <a:gd name="connsiteY5" fmla="*/ 282961 h 690652"/>
              <a:gd name="connsiteX6" fmla="*/ 76200 w 1350055"/>
              <a:gd name="connsiteY6" fmla="*/ 308361 h 690652"/>
              <a:gd name="connsiteX7" fmla="*/ 25400 w 1350055"/>
              <a:gd name="connsiteY7" fmla="*/ 384561 h 690652"/>
              <a:gd name="connsiteX8" fmla="*/ 0 w 1350055"/>
              <a:gd name="connsiteY8" fmla="*/ 460761 h 690652"/>
              <a:gd name="connsiteX9" fmla="*/ 12700 w 1350055"/>
              <a:gd name="connsiteY9" fmla="*/ 562361 h 690652"/>
              <a:gd name="connsiteX10" fmla="*/ 25400 w 1350055"/>
              <a:gd name="connsiteY10" fmla="*/ 600461 h 690652"/>
              <a:gd name="connsiteX11" fmla="*/ 114300 w 1350055"/>
              <a:gd name="connsiteY11" fmla="*/ 651261 h 690652"/>
              <a:gd name="connsiteX12" fmla="*/ 190500 w 1350055"/>
              <a:gd name="connsiteY12" fmla="*/ 689361 h 690652"/>
              <a:gd name="connsiteX13" fmla="*/ 952500 w 1350055"/>
              <a:gd name="connsiteY13" fmla="*/ 676661 h 690652"/>
              <a:gd name="connsiteX14" fmla="*/ 1028700 w 1350055"/>
              <a:gd name="connsiteY14" fmla="*/ 651261 h 690652"/>
              <a:gd name="connsiteX15" fmla="*/ 1066800 w 1350055"/>
              <a:gd name="connsiteY15" fmla="*/ 638561 h 690652"/>
              <a:gd name="connsiteX16" fmla="*/ 1143000 w 1350055"/>
              <a:gd name="connsiteY16" fmla="*/ 587761 h 690652"/>
              <a:gd name="connsiteX17" fmla="*/ 1244600 w 1350055"/>
              <a:gd name="connsiteY17" fmla="*/ 524261 h 690652"/>
              <a:gd name="connsiteX18" fmla="*/ 1295400 w 1350055"/>
              <a:gd name="connsiteY18" fmla="*/ 498861 h 690652"/>
              <a:gd name="connsiteX19" fmla="*/ 1308100 w 1350055"/>
              <a:gd name="connsiteY19" fmla="*/ 460761 h 690652"/>
              <a:gd name="connsiteX20" fmla="*/ 1346200 w 1350055"/>
              <a:gd name="connsiteY20" fmla="*/ 448061 h 690652"/>
              <a:gd name="connsiteX21" fmla="*/ 1320800 w 1350055"/>
              <a:gd name="connsiteY21" fmla="*/ 346461 h 690652"/>
              <a:gd name="connsiteX22" fmla="*/ 1333500 w 1350055"/>
              <a:gd name="connsiteY22" fmla="*/ 244861 h 690652"/>
              <a:gd name="connsiteX23" fmla="*/ 1257300 w 1350055"/>
              <a:gd name="connsiteY23" fmla="*/ 155961 h 690652"/>
              <a:gd name="connsiteX24" fmla="*/ 1181100 w 1350055"/>
              <a:gd name="connsiteY24" fmla="*/ 143261 h 69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50055" h="690652">
                <a:moveTo>
                  <a:pt x="1219200" y="194061"/>
                </a:moveTo>
                <a:cubicBezTo>
                  <a:pt x="928108" y="0"/>
                  <a:pt x="1173523" y="142761"/>
                  <a:pt x="368300" y="155961"/>
                </a:cubicBezTo>
                <a:cubicBezTo>
                  <a:pt x="350707" y="159480"/>
                  <a:pt x="288667" y="169157"/>
                  <a:pt x="266700" y="181361"/>
                </a:cubicBezTo>
                <a:cubicBezTo>
                  <a:pt x="240015" y="196186"/>
                  <a:pt x="215900" y="215228"/>
                  <a:pt x="190500" y="232161"/>
                </a:cubicBezTo>
                <a:lnTo>
                  <a:pt x="152400" y="257561"/>
                </a:lnTo>
                <a:lnTo>
                  <a:pt x="114300" y="282961"/>
                </a:lnTo>
                <a:lnTo>
                  <a:pt x="76200" y="308361"/>
                </a:lnTo>
                <a:lnTo>
                  <a:pt x="25400" y="384561"/>
                </a:lnTo>
                <a:cubicBezTo>
                  <a:pt x="10548" y="406838"/>
                  <a:pt x="0" y="460761"/>
                  <a:pt x="0" y="460761"/>
                </a:cubicBezTo>
                <a:cubicBezTo>
                  <a:pt x="4233" y="494628"/>
                  <a:pt x="6595" y="528781"/>
                  <a:pt x="12700" y="562361"/>
                </a:cubicBezTo>
                <a:cubicBezTo>
                  <a:pt x="15095" y="575532"/>
                  <a:pt x="17037" y="590008"/>
                  <a:pt x="25400" y="600461"/>
                </a:cubicBezTo>
                <a:cubicBezTo>
                  <a:pt x="38428" y="616746"/>
                  <a:pt x="100484" y="643366"/>
                  <a:pt x="114300" y="651261"/>
                </a:cubicBezTo>
                <a:cubicBezTo>
                  <a:pt x="183234" y="690652"/>
                  <a:pt x="120646" y="666076"/>
                  <a:pt x="190500" y="689361"/>
                </a:cubicBezTo>
                <a:cubicBezTo>
                  <a:pt x="444500" y="685128"/>
                  <a:pt x="698727" y="688196"/>
                  <a:pt x="952500" y="676661"/>
                </a:cubicBezTo>
                <a:cubicBezTo>
                  <a:pt x="979246" y="675445"/>
                  <a:pt x="1003300" y="659728"/>
                  <a:pt x="1028700" y="651261"/>
                </a:cubicBezTo>
                <a:lnTo>
                  <a:pt x="1066800" y="638561"/>
                </a:lnTo>
                <a:lnTo>
                  <a:pt x="1143000" y="587761"/>
                </a:lnTo>
                <a:cubicBezTo>
                  <a:pt x="1173224" y="567612"/>
                  <a:pt x="1213965" y="539579"/>
                  <a:pt x="1244600" y="524261"/>
                </a:cubicBezTo>
                <a:lnTo>
                  <a:pt x="1295400" y="498861"/>
                </a:lnTo>
                <a:cubicBezTo>
                  <a:pt x="1299633" y="486161"/>
                  <a:pt x="1298634" y="470227"/>
                  <a:pt x="1308100" y="460761"/>
                </a:cubicBezTo>
                <a:cubicBezTo>
                  <a:pt x="1317566" y="451295"/>
                  <a:pt x="1344722" y="461366"/>
                  <a:pt x="1346200" y="448061"/>
                </a:cubicBezTo>
                <a:cubicBezTo>
                  <a:pt x="1350055" y="413366"/>
                  <a:pt x="1329267" y="380328"/>
                  <a:pt x="1320800" y="346461"/>
                </a:cubicBezTo>
                <a:cubicBezTo>
                  <a:pt x="1325033" y="312594"/>
                  <a:pt x="1335932" y="278904"/>
                  <a:pt x="1333500" y="244861"/>
                </a:cubicBezTo>
                <a:cubicBezTo>
                  <a:pt x="1327074" y="154894"/>
                  <a:pt x="1318107" y="173334"/>
                  <a:pt x="1257300" y="155961"/>
                </a:cubicBezTo>
                <a:cubicBezTo>
                  <a:pt x="1198794" y="139245"/>
                  <a:pt x="1240516" y="143261"/>
                  <a:pt x="1181100" y="14326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4211960" y="908720"/>
            <a:ext cx="280831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683568" y="3140968"/>
            <a:ext cx="5544616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Šipka doprava 18"/>
          <p:cNvSpPr/>
          <p:nvPr/>
        </p:nvSpPr>
        <p:spPr bwMode="auto">
          <a:xfrm>
            <a:off x="6588224" y="3429000"/>
            <a:ext cx="504056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Elipsa 27"/>
          <p:cNvSpPr/>
          <p:nvPr/>
        </p:nvSpPr>
        <p:spPr bwMode="auto">
          <a:xfrm>
            <a:off x="611560" y="4077072"/>
            <a:ext cx="5544616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Šipka doprava 28"/>
          <p:cNvSpPr/>
          <p:nvPr/>
        </p:nvSpPr>
        <p:spPr bwMode="auto">
          <a:xfrm>
            <a:off x="6588224" y="4437112"/>
            <a:ext cx="504056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2267744" y="2204864"/>
            <a:ext cx="280831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4644008" y="2204864"/>
            <a:ext cx="449999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915816" y="177281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Prioritní adresa pro doručování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3473250"/>
            <a:ext cx="151216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/>
              <a:t>12.4.2022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308304" y="4437112"/>
            <a:ext cx="151216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/>
              <a:t>13.4.2022</a:t>
            </a:r>
            <a:endParaRPr lang="cs-CZ" dirty="0"/>
          </a:p>
        </p:txBody>
      </p:sp>
    </p:spTree>
  </p:cSld>
  <p:clrMapOvr>
    <a:masterClrMapping/>
  </p:clrMapOvr>
  <p:transition advTm="6563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585788"/>
          </a:xfrm>
        </p:spPr>
        <p:txBody>
          <a:bodyPr/>
          <a:lstStyle/>
          <a:p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975"/>
            <a:ext cx="8964488" cy="54721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Výhoda dvou přihlášek</a:t>
            </a:r>
            <a:endParaRPr lang="cs-CZ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větší svoboda volby žáka – uchazeči nejsou nuceni k jediné volbě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Komplikace dvou přihlášek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nejistota uchazečů a rodičů – cca ½ uchazečů se po vyhlášení výsledků nedostane na školu své první volby, jsou přijati až na odvolání, prodloužení přijímacího řízení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Komplikace jednotné přijímací zkoušky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uchazeči na předních místech mají stejné počty bodů – školy si navzájem „vykrádají“ přijaté uchazeče</a:t>
            </a:r>
          </a:p>
          <a:p>
            <a:endParaRPr lang="cs-CZ" dirty="0" smtClean="0"/>
          </a:p>
        </p:txBody>
      </p:sp>
    </p:spTree>
  </p:cSld>
  <p:clrMapOvr>
    <a:masterClrMapping/>
  </p:clrMapOvr>
  <p:transition advTm="8191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délník 3"/>
          <p:cNvSpPr>
            <a:spLocks noChangeArrowheads="1"/>
          </p:cNvSpPr>
          <p:nvPr/>
        </p:nvSpPr>
        <p:spPr bwMode="auto">
          <a:xfrm>
            <a:off x="468313" y="1196975"/>
            <a:ext cx="7848600" cy="1008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cs-CZ"/>
          </a:p>
        </p:txBody>
      </p:sp>
      <p:sp>
        <p:nvSpPr>
          <p:cNvPr id="26627" name="Nadpis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720725"/>
          </a:xfrm>
        </p:spPr>
        <p:txBody>
          <a:bodyPr/>
          <a:lstStyle/>
          <a:p>
            <a:r>
              <a:rPr lang="cs-CZ" b="1" smtClean="0">
                <a:latin typeface="Arial" charset="0"/>
              </a:rPr>
              <a:t>Řešení</a:t>
            </a:r>
            <a:endParaRPr lang="cs-CZ" smtClean="0"/>
          </a:p>
        </p:txBody>
      </p:sp>
      <p:sp>
        <p:nvSpPr>
          <p:cNvPr id="26628" name="Zástupný symbol pro obsah 2"/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4895850"/>
          </a:xfrm>
        </p:spPr>
        <p:txBody>
          <a:bodyPr/>
          <a:lstStyle/>
          <a:p>
            <a:pPr lvl="1">
              <a:buFontTx/>
              <a:buNone/>
            </a:pPr>
            <a:r>
              <a:rPr lang="cs-CZ" sz="3200" b="1" dirty="0" smtClean="0">
                <a:solidFill>
                  <a:schemeClr val="tx2"/>
                </a:solidFill>
                <a:latin typeface="Arial" charset="0"/>
              </a:rPr>
              <a:t>Včasná informace o nástupu na školu</a:t>
            </a:r>
          </a:p>
          <a:p>
            <a:pPr>
              <a:buFontTx/>
              <a:buNone/>
            </a:pP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		</a:t>
            </a:r>
          </a:p>
          <a:p>
            <a:pPr algn="ctr">
              <a:buFontTx/>
              <a:buNone/>
            </a:pP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Budeme Vás žádat o informaci o nástupu jinam nebo o zápisový lístek</a:t>
            </a:r>
          </a:p>
          <a:p>
            <a:pPr algn="ctr">
              <a:buFontTx/>
              <a:buNone/>
            </a:pPr>
            <a:r>
              <a:rPr lang="cs-CZ" u="sng" dirty="0" smtClean="0">
                <a:solidFill>
                  <a:schemeClr val="tx2"/>
                </a:solidFill>
                <a:latin typeface="Arial" charset="0"/>
              </a:rPr>
              <a:t>– co nejdříve.</a:t>
            </a:r>
          </a:p>
          <a:p>
            <a:pPr algn="ctr">
              <a:buFontTx/>
              <a:buNone/>
            </a:pP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Po oznámení uchazeče, že nenastupuje, okamžitě dobíráme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autoremedurou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 (změnou rozhodnutí) dalšího v pořadí (</a:t>
            </a:r>
            <a:r>
              <a:rPr lang="cs-CZ" u="sng" dirty="0" smtClean="0">
                <a:solidFill>
                  <a:schemeClr val="tx2"/>
                </a:solidFill>
                <a:latin typeface="Arial" charset="0"/>
              </a:rPr>
              <a:t>pokud se uchazeč odvolá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).</a:t>
            </a:r>
            <a:endParaRPr lang="cs-CZ" dirty="0" smtClean="0">
              <a:latin typeface="Arial" charset="0"/>
            </a:endParaRPr>
          </a:p>
          <a:p>
            <a:endParaRPr lang="cs-CZ" dirty="0" smtClean="0"/>
          </a:p>
        </p:txBody>
      </p:sp>
    </p:spTree>
  </p:cSld>
  <p:clrMapOvr>
    <a:masterClrMapping/>
  </p:clrMapOvr>
  <p:transition advTm="2572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eaLnBrk="1" hangingPunct="1"/>
            <a:r>
              <a:rPr lang="cs-CZ" sz="3600" dirty="0" smtClean="0">
                <a:latin typeface="Arial" charset="0"/>
              </a:rPr>
              <a:t>Přijímací zkoušky pro čtyřleté studium</a:t>
            </a:r>
            <a:r>
              <a:rPr lang="cs-CZ" dirty="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dirty="0" smtClean="0">
                <a:latin typeface="Arial" charset="0"/>
              </a:rPr>
              <a:t>  č</a:t>
            </a:r>
            <a:r>
              <a:rPr lang="cs-CZ" sz="3600" dirty="0" smtClean="0">
                <a:latin typeface="Arial" charset="0"/>
                <a:cs typeface="Times New Roman" pitchFamily="18" charset="0"/>
              </a:rPr>
              <a:t>eský jazyk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dirty="0" smtClean="0">
                <a:latin typeface="Arial" charset="0"/>
              </a:rPr>
              <a:t>  </a:t>
            </a:r>
            <a:r>
              <a:rPr lang="cs-CZ" sz="3600" dirty="0" smtClean="0">
                <a:latin typeface="Arial" charset="0"/>
                <a:cs typeface="Times New Roman" pitchFamily="18" charset="0"/>
              </a:rPr>
              <a:t>matematika</a:t>
            </a:r>
          </a:p>
          <a:p>
            <a:pPr eaLnBrk="1" hangingPunct="1">
              <a:lnSpc>
                <a:spcPct val="90000"/>
              </a:lnSpc>
            </a:pPr>
            <a:r>
              <a:rPr lang="cs-CZ" sz="3600" dirty="0" smtClean="0">
                <a:latin typeface="Arial" charset="0"/>
                <a:cs typeface="Times New Roman" pitchFamily="18" charset="0"/>
              </a:rPr>
              <a:t>  anglický jazyk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 smtClean="0">
                <a:latin typeface="Arial" charset="0"/>
                <a:cs typeface="Times New Roman" pitchFamily="18" charset="0"/>
              </a:rPr>
              <a:t> 	</a:t>
            </a:r>
            <a:r>
              <a:rPr lang="cs-CZ" b="1" dirty="0" smtClean="0">
                <a:latin typeface="Arial" charset="0"/>
              </a:rPr>
              <a:t>Př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ijímací zkoušky budou tvořit jednotné testy </a:t>
            </a:r>
            <a:r>
              <a:rPr lang="cs-CZ" b="1" dirty="0" err="1" smtClean="0">
                <a:latin typeface="Arial" charset="0"/>
                <a:cs typeface="Times New Roman" pitchFamily="18" charset="0"/>
              </a:rPr>
              <a:t>Cermatu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 (M a </a:t>
            </a:r>
            <a:r>
              <a:rPr lang="cs-CZ" b="1" dirty="0" err="1" smtClean="0">
                <a:latin typeface="Arial" charset="0"/>
                <a:cs typeface="Times New Roman" pitchFamily="18" charset="0"/>
              </a:rPr>
              <a:t>Čj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) a školní přijímací zkouška (Aj). V případě rovnosti bodů rozhoduje součet bodů ze zkoušek, jestliže  bude rovnost bodů i pak, určují pořadí body z testu z matematiky.</a:t>
            </a:r>
          </a:p>
        </p:txBody>
      </p:sp>
    </p:spTree>
  </p:cSld>
  <p:clrMapOvr>
    <a:masterClrMapping/>
  </p:clrMapOvr>
  <p:transition advTm="6111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Přijímací zkoušky pro čtyřleté studium</a:t>
            </a:r>
            <a:r>
              <a:rPr lang="cs-CZ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latin typeface="Arial" charset="0"/>
                <a:cs typeface="Times New Roman" pitchFamily="18" charset="0"/>
              </a:rPr>
              <a:t>  </a:t>
            </a:r>
            <a:endParaRPr lang="cs-CZ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b="1" dirty="0" smtClean="0"/>
              <a:t> </a:t>
            </a:r>
            <a:r>
              <a:rPr lang="cs-CZ" b="1" dirty="0" smtClean="0">
                <a:latin typeface="Arial" charset="0"/>
              </a:rPr>
              <a:t>Budoucí třída 1.A bude mít 2.cizí jazyk: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b="1" dirty="0" smtClean="0">
                <a:latin typeface="Arial" charset="0"/>
              </a:rPr>
              <a:t>francouzský</a:t>
            </a:r>
          </a:p>
        </p:txBody>
      </p:sp>
    </p:spTree>
  </p:cSld>
  <p:clrMapOvr>
    <a:masterClrMapping/>
  </p:clrMapOvr>
  <p:transition advTm="339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609600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Počty uchazečů o čtyřleté studium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01600" y="1071563"/>
          <a:ext cx="8940800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14791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Přijímací zkoušky pro osmileté studium</a:t>
            </a:r>
            <a:r>
              <a:rPr lang="cs-CZ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9530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>
                <a:latin typeface="Arial" charset="0"/>
                <a:cs typeface="Times New Roman" pitchFamily="18" charset="0"/>
              </a:rPr>
              <a:t>  </a:t>
            </a:r>
            <a:r>
              <a:rPr lang="cs-CZ" dirty="0" smtClean="0">
                <a:latin typeface="Arial" charset="0"/>
              </a:rPr>
              <a:t>č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eský jazyk</a:t>
            </a:r>
          </a:p>
          <a:p>
            <a:pPr eaLnBrk="1" hangingPunct="1"/>
            <a:r>
              <a:rPr lang="cs-CZ" dirty="0" smtClean="0">
                <a:latin typeface="Arial" charset="0"/>
                <a:cs typeface="Times New Roman" pitchFamily="18" charset="0"/>
              </a:rPr>
              <a:t>  matematika</a:t>
            </a:r>
          </a:p>
          <a:p>
            <a:pPr eaLnBrk="1" hangingPunct="1"/>
            <a:endParaRPr lang="cs-CZ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latin typeface="Arial" charset="0"/>
              </a:rPr>
              <a:t>	Př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ijímací zkoušky budou tvořit jednotné testy </a:t>
            </a:r>
            <a:r>
              <a:rPr lang="cs-CZ" b="1" dirty="0" err="1" smtClean="0">
                <a:latin typeface="Arial" charset="0"/>
                <a:cs typeface="Times New Roman" pitchFamily="18" charset="0"/>
              </a:rPr>
              <a:t>Cermatu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. V případě rovnosti bodů rozhoduje součet bodů ze zkoušek, jestliže  bude rovnost bodů i pak, určují pořadí body z testu z matematiky.</a:t>
            </a: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609600"/>
          </a:xfrm>
        </p:spPr>
        <p:txBody>
          <a:bodyPr/>
          <a:lstStyle/>
          <a:p>
            <a:pPr eaLnBrk="1" hangingPunct="1"/>
            <a:r>
              <a:rPr lang="cs-CZ" sz="3600" dirty="0" smtClean="0">
                <a:latin typeface="Arial" charset="0"/>
              </a:rPr>
              <a:t>Počty uchazečů o osmileté studium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50800" y="1020763"/>
          <a:ext cx="9042400" cy="57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444208" y="4005064"/>
            <a:ext cx="2448272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Poslední </a:t>
            </a:r>
            <a:r>
              <a:rPr lang="cs-CZ" smtClean="0">
                <a:latin typeface="Arial" pitchFamily="34" charset="0"/>
                <a:cs typeface="Arial" pitchFamily="34" charset="0"/>
              </a:rPr>
              <a:t>přijatý uchazeč (2021): 91.místo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Součet bodů z M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Čj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81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:\Prezentace školy 2009\cely_vc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ovéPole 4"/>
          <p:cNvSpPr txBox="1">
            <a:spLocks noChangeArrowheads="1"/>
          </p:cNvSpPr>
          <p:nvPr/>
        </p:nvSpPr>
        <p:spPr bwMode="auto">
          <a:xfrm>
            <a:off x="3132138" y="6254750"/>
            <a:ext cx="5400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3200">
                <a:latin typeface="Arial" charset="0"/>
                <a:cs typeface="Arial" charset="0"/>
              </a:rPr>
              <a:t>Děkuji za pozornost</a:t>
            </a:r>
          </a:p>
        </p:txBody>
      </p:sp>
      <p:pic>
        <p:nvPicPr>
          <p:cNvPr id="4" name="Prezentace školy 2020 - 30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o nás povídá 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844824"/>
            <a:ext cx="763284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Bilingvní anglické gymnázium		nepravda</a:t>
            </a:r>
          </a:p>
          <a:p>
            <a:r>
              <a:rPr lang="cs-CZ" dirty="0" smtClean="0"/>
              <a:t>Jazykové gymnázium			nepravda</a:t>
            </a:r>
          </a:p>
          <a:p>
            <a:r>
              <a:rPr lang="cs-CZ" dirty="0" smtClean="0"/>
              <a:t>Humanitní gymnázium			nepravda</a:t>
            </a:r>
          </a:p>
          <a:p>
            <a:r>
              <a:rPr lang="cs-CZ" dirty="0" smtClean="0"/>
              <a:t>Na školu je nemožné se dostat		nepravda</a:t>
            </a:r>
          </a:p>
          <a:p>
            <a:r>
              <a:rPr lang="cs-CZ" dirty="0" smtClean="0"/>
              <a:t>Mnoho studentů školu nedokončí		nepravda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advTm="4007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o nás povídá 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844824"/>
            <a:ext cx="7632848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Bilingvní anglické gymnázium		nepravda</a:t>
            </a:r>
          </a:p>
          <a:p>
            <a:r>
              <a:rPr lang="cs-CZ" dirty="0" smtClean="0"/>
              <a:t>Jazykové gymnázium			nepravda</a:t>
            </a:r>
          </a:p>
          <a:p>
            <a:r>
              <a:rPr lang="cs-CZ" dirty="0" smtClean="0"/>
              <a:t>Humanitní gymnázium			nepravda</a:t>
            </a:r>
          </a:p>
          <a:p>
            <a:r>
              <a:rPr lang="cs-CZ" dirty="0" smtClean="0"/>
              <a:t>Na školu je nemožné se dostat		nepravda</a:t>
            </a:r>
          </a:p>
          <a:p>
            <a:r>
              <a:rPr lang="cs-CZ" dirty="0" smtClean="0"/>
              <a:t>Mnoho studentů školu nedokončí		nepravda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u="sng" dirty="0" smtClean="0"/>
              <a:t>Náročná a těžká škola			pravda</a:t>
            </a:r>
          </a:p>
          <a:p>
            <a:r>
              <a:rPr lang="cs-CZ" u="sng" dirty="0" smtClean="0"/>
              <a:t>Náš cíl je kvalitní příprava na VŠ		pravda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advTm="141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pPr eaLnBrk="1" hangingPunct="1"/>
            <a:r>
              <a:rPr lang="cs-CZ" sz="2000" b="1" u="sng" smtClean="0">
                <a:latin typeface="Arial" charset="0"/>
                <a:cs typeface="Times New Roman" pitchFamily="18" charset="0"/>
              </a:rPr>
              <a:t>79-41-K/41 </a:t>
            </a:r>
            <a:r>
              <a:rPr lang="cs-CZ" sz="2000" b="1" u="sng" smtClean="0">
                <a:latin typeface="Arial" charset="0"/>
              </a:rPr>
              <a:t> Gymnázium, školní vzdělávací program: „Alejí ke vzdělání“ </a:t>
            </a:r>
            <a:br>
              <a:rPr lang="cs-CZ" sz="2000" b="1" u="sng" smtClean="0">
                <a:latin typeface="Arial" charset="0"/>
              </a:rPr>
            </a:br>
            <a:r>
              <a:rPr lang="cs-CZ" sz="2000" b="1" smtClean="0">
                <a:latin typeface="Arial" charset="0"/>
              </a:rPr>
              <a:t>č</a:t>
            </a:r>
            <a:r>
              <a:rPr lang="cs-CZ" sz="2000" b="1" smtClean="0">
                <a:latin typeface="Arial" charset="0"/>
                <a:cs typeface="Times New Roman" pitchFamily="18" charset="0"/>
              </a:rPr>
              <a:t>ty</a:t>
            </a:r>
            <a:r>
              <a:rPr lang="cs-CZ" sz="2000" b="1" smtClean="0">
                <a:latin typeface="Arial" charset="0"/>
              </a:rPr>
              <a:t>ř</a:t>
            </a:r>
            <a:r>
              <a:rPr lang="cs-CZ" sz="2000" b="1" smtClean="0">
                <a:latin typeface="Arial" charset="0"/>
                <a:cs typeface="Times New Roman" pitchFamily="18" charset="0"/>
              </a:rPr>
              <a:t>leté všeobecné studium</a:t>
            </a:r>
          </a:p>
        </p:txBody>
      </p:sp>
      <p:grpSp>
        <p:nvGrpSpPr>
          <p:cNvPr id="8195" name="Group 335"/>
          <p:cNvGrpSpPr>
            <a:grpSpLocks/>
          </p:cNvGrpSpPr>
          <p:nvPr/>
        </p:nvGrpSpPr>
        <p:grpSpPr bwMode="auto">
          <a:xfrm>
            <a:off x="228600" y="990600"/>
            <a:ext cx="8369300" cy="5638800"/>
            <a:chOff x="-2" y="-2"/>
            <a:chExt cx="5272" cy="8870"/>
          </a:xfrm>
        </p:grpSpPr>
        <p:grpSp>
          <p:nvGrpSpPr>
            <p:cNvPr id="8196" name="Group 333"/>
            <p:cNvGrpSpPr>
              <a:grpSpLocks/>
            </p:cNvGrpSpPr>
            <p:nvPr/>
          </p:nvGrpSpPr>
          <p:grpSpPr bwMode="auto">
            <a:xfrm>
              <a:off x="0" y="0"/>
              <a:ext cx="5268" cy="8866"/>
              <a:chOff x="0" y="0"/>
              <a:chExt cx="5268" cy="8866"/>
            </a:xfrm>
          </p:grpSpPr>
          <p:grpSp>
            <p:nvGrpSpPr>
              <p:cNvPr id="8198" name="Group 114"/>
              <p:cNvGrpSpPr>
                <a:grpSpLocks/>
              </p:cNvGrpSpPr>
              <p:nvPr/>
            </p:nvGrpSpPr>
            <p:grpSpPr bwMode="auto">
              <a:xfrm>
                <a:off x="0" y="0"/>
                <a:ext cx="1596" cy="403"/>
                <a:chOff x="0" y="0"/>
                <a:chExt cx="1596" cy="403"/>
              </a:xfrm>
            </p:grpSpPr>
            <p:sp>
              <p:nvSpPr>
                <p:cNvPr id="8526" name="Rectangle 3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000">
                      <a:cs typeface="Times New Roman" pitchFamily="18" charset="0"/>
                    </a:rPr>
                    <a:t> </a:t>
                  </a: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27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199" name="Group 116"/>
              <p:cNvGrpSpPr>
                <a:grpSpLocks/>
              </p:cNvGrpSpPr>
              <p:nvPr/>
            </p:nvGrpSpPr>
            <p:grpSpPr bwMode="auto">
              <a:xfrm>
                <a:off x="1596" y="0"/>
                <a:ext cx="918" cy="403"/>
                <a:chOff x="1596" y="0"/>
                <a:chExt cx="918" cy="403"/>
              </a:xfrm>
            </p:grpSpPr>
            <p:sp>
              <p:nvSpPr>
                <p:cNvPr id="8524" name="Rectangle 4"/>
                <p:cNvSpPr>
                  <a:spLocks noChangeArrowheads="1"/>
                </p:cNvSpPr>
                <p:nvPr/>
              </p:nvSpPr>
              <p:spPr bwMode="auto">
                <a:xfrm>
                  <a:off x="1624" y="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5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="1">
                      <a:latin typeface="Arial" charset="0"/>
                      <a:cs typeface="Arial" charset="0"/>
                    </a:rPr>
                    <a:t>1.ročník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2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596" y="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0" name="Group 118"/>
              <p:cNvGrpSpPr>
                <a:grpSpLocks/>
              </p:cNvGrpSpPr>
              <p:nvPr/>
            </p:nvGrpSpPr>
            <p:grpSpPr bwMode="auto">
              <a:xfrm>
                <a:off x="2514" y="0"/>
                <a:ext cx="918" cy="403"/>
                <a:chOff x="2514" y="0"/>
                <a:chExt cx="918" cy="403"/>
              </a:xfrm>
            </p:grpSpPr>
            <p:sp>
              <p:nvSpPr>
                <p:cNvPr id="8522" name="Rectangle 5"/>
                <p:cNvSpPr>
                  <a:spLocks noChangeArrowheads="1"/>
                </p:cNvSpPr>
                <p:nvPr/>
              </p:nvSpPr>
              <p:spPr bwMode="auto">
                <a:xfrm>
                  <a:off x="2542" y="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5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="1">
                      <a:latin typeface="Arial" charset="0"/>
                      <a:cs typeface="Arial" charset="0"/>
                    </a:rPr>
                    <a:t>2.ročník</a:t>
                  </a: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23" name="Rectangle 117"/>
                <p:cNvSpPr>
                  <a:spLocks noChangeArrowheads="1"/>
                </p:cNvSpPr>
                <p:nvPr/>
              </p:nvSpPr>
              <p:spPr bwMode="auto">
                <a:xfrm>
                  <a:off x="2514" y="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1" name="Group 120"/>
              <p:cNvGrpSpPr>
                <a:grpSpLocks/>
              </p:cNvGrpSpPr>
              <p:nvPr/>
            </p:nvGrpSpPr>
            <p:grpSpPr bwMode="auto">
              <a:xfrm>
                <a:off x="3432" y="0"/>
                <a:ext cx="918" cy="403"/>
                <a:chOff x="3432" y="0"/>
                <a:chExt cx="918" cy="403"/>
              </a:xfrm>
            </p:grpSpPr>
            <p:sp>
              <p:nvSpPr>
                <p:cNvPr id="8520" name="Rectangle 6"/>
                <p:cNvSpPr>
                  <a:spLocks noChangeArrowheads="1"/>
                </p:cNvSpPr>
                <p:nvPr/>
              </p:nvSpPr>
              <p:spPr bwMode="auto">
                <a:xfrm>
                  <a:off x="3460" y="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5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="1">
                      <a:latin typeface="Arial" charset="0"/>
                      <a:cs typeface="Arial" charset="0"/>
                    </a:rPr>
                    <a:t>3.ročník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21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32" y="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2" name="Group 122"/>
              <p:cNvGrpSpPr>
                <a:grpSpLocks/>
              </p:cNvGrpSpPr>
              <p:nvPr/>
            </p:nvGrpSpPr>
            <p:grpSpPr bwMode="auto">
              <a:xfrm>
                <a:off x="4350" y="0"/>
                <a:ext cx="918" cy="403"/>
                <a:chOff x="4350" y="0"/>
                <a:chExt cx="918" cy="403"/>
              </a:xfrm>
            </p:grpSpPr>
            <p:sp>
              <p:nvSpPr>
                <p:cNvPr id="8518" name="Rectangle 7"/>
                <p:cNvSpPr>
                  <a:spLocks noChangeArrowheads="1"/>
                </p:cNvSpPr>
                <p:nvPr/>
              </p:nvSpPr>
              <p:spPr bwMode="auto">
                <a:xfrm>
                  <a:off x="4378" y="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5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="1">
                      <a:latin typeface="Arial" charset="0"/>
                      <a:cs typeface="Arial" charset="0"/>
                    </a:rPr>
                    <a:t>4.ročník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1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350" y="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3" name="Group 124"/>
              <p:cNvGrpSpPr>
                <a:grpSpLocks/>
              </p:cNvGrpSpPr>
              <p:nvPr/>
            </p:nvGrpSpPr>
            <p:grpSpPr bwMode="auto">
              <a:xfrm>
                <a:off x="0" y="403"/>
                <a:ext cx="1596" cy="403"/>
                <a:chOff x="0" y="403"/>
                <a:chExt cx="1596" cy="403"/>
              </a:xfrm>
            </p:grpSpPr>
            <p:sp>
              <p:nvSpPr>
                <p:cNvPr id="8516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Český jazyk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17" name="Rectangle 123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4" name="Group 126"/>
              <p:cNvGrpSpPr>
                <a:grpSpLocks/>
              </p:cNvGrpSpPr>
              <p:nvPr/>
            </p:nvGrpSpPr>
            <p:grpSpPr bwMode="auto">
              <a:xfrm>
                <a:off x="1596" y="403"/>
                <a:ext cx="918" cy="403"/>
                <a:chOff x="1596" y="403"/>
                <a:chExt cx="918" cy="403"/>
              </a:xfrm>
            </p:grpSpPr>
            <p:sp>
              <p:nvSpPr>
                <p:cNvPr id="8514" name="Rectangle 9"/>
                <p:cNvSpPr>
                  <a:spLocks noChangeArrowheads="1"/>
                </p:cNvSpPr>
                <p:nvPr/>
              </p:nvSpPr>
              <p:spPr bwMode="auto">
                <a:xfrm>
                  <a:off x="1624" y="40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3/1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15" name="Rectangle 125"/>
                <p:cNvSpPr>
                  <a:spLocks noChangeArrowheads="1"/>
                </p:cNvSpPr>
                <p:nvPr/>
              </p:nvSpPr>
              <p:spPr bwMode="auto">
                <a:xfrm>
                  <a:off x="1596" y="40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5" name="Group 128"/>
              <p:cNvGrpSpPr>
                <a:grpSpLocks/>
              </p:cNvGrpSpPr>
              <p:nvPr/>
            </p:nvGrpSpPr>
            <p:grpSpPr bwMode="auto">
              <a:xfrm>
                <a:off x="2514" y="403"/>
                <a:ext cx="918" cy="403"/>
                <a:chOff x="2514" y="403"/>
                <a:chExt cx="918" cy="403"/>
              </a:xfrm>
            </p:grpSpPr>
            <p:sp>
              <p:nvSpPr>
                <p:cNvPr id="8512" name="Rectangle 10"/>
                <p:cNvSpPr>
                  <a:spLocks noChangeArrowheads="1"/>
                </p:cNvSpPr>
                <p:nvPr/>
              </p:nvSpPr>
              <p:spPr bwMode="auto">
                <a:xfrm>
                  <a:off x="2542" y="40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3/1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1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514" y="40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6" name="Group 130"/>
              <p:cNvGrpSpPr>
                <a:grpSpLocks/>
              </p:cNvGrpSpPr>
              <p:nvPr/>
            </p:nvGrpSpPr>
            <p:grpSpPr bwMode="auto">
              <a:xfrm>
                <a:off x="3432" y="403"/>
                <a:ext cx="918" cy="403"/>
                <a:chOff x="3432" y="403"/>
                <a:chExt cx="918" cy="403"/>
              </a:xfrm>
            </p:grpSpPr>
            <p:sp>
              <p:nvSpPr>
                <p:cNvPr id="8510" name="Rectangle 11"/>
                <p:cNvSpPr>
                  <a:spLocks noChangeArrowheads="1"/>
                </p:cNvSpPr>
                <p:nvPr/>
              </p:nvSpPr>
              <p:spPr bwMode="auto">
                <a:xfrm>
                  <a:off x="3460" y="40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3/1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11" name="Rectangle 129"/>
                <p:cNvSpPr>
                  <a:spLocks noChangeArrowheads="1"/>
                </p:cNvSpPr>
                <p:nvPr/>
              </p:nvSpPr>
              <p:spPr bwMode="auto">
                <a:xfrm>
                  <a:off x="3432" y="40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7" name="Group 132"/>
              <p:cNvGrpSpPr>
                <a:grpSpLocks/>
              </p:cNvGrpSpPr>
              <p:nvPr/>
            </p:nvGrpSpPr>
            <p:grpSpPr bwMode="auto">
              <a:xfrm>
                <a:off x="4350" y="403"/>
                <a:ext cx="918" cy="403"/>
                <a:chOff x="4350" y="403"/>
                <a:chExt cx="918" cy="403"/>
              </a:xfrm>
            </p:grpSpPr>
            <p:sp>
              <p:nvSpPr>
                <p:cNvPr id="8508" name="Rectangle 12"/>
                <p:cNvSpPr>
                  <a:spLocks noChangeArrowheads="1"/>
                </p:cNvSpPr>
                <p:nvPr/>
              </p:nvSpPr>
              <p:spPr bwMode="auto">
                <a:xfrm>
                  <a:off x="4378" y="40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5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09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50" y="40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8" name="Group 134"/>
              <p:cNvGrpSpPr>
                <a:grpSpLocks/>
              </p:cNvGrpSpPr>
              <p:nvPr/>
            </p:nvGrpSpPr>
            <p:grpSpPr bwMode="auto">
              <a:xfrm>
                <a:off x="0" y="806"/>
                <a:ext cx="1596" cy="403"/>
                <a:chOff x="0" y="806"/>
                <a:chExt cx="1596" cy="403"/>
              </a:xfrm>
            </p:grpSpPr>
            <p:sp>
              <p:nvSpPr>
                <p:cNvPr id="8506" name="Rectangle 13"/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Anglický jazyk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07" name="Rectangle 133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9" name="Group 136"/>
              <p:cNvGrpSpPr>
                <a:grpSpLocks/>
              </p:cNvGrpSpPr>
              <p:nvPr/>
            </p:nvGrpSpPr>
            <p:grpSpPr bwMode="auto">
              <a:xfrm>
                <a:off x="1596" y="806"/>
                <a:ext cx="918" cy="403"/>
                <a:chOff x="1596" y="806"/>
                <a:chExt cx="918" cy="403"/>
              </a:xfrm>
            </p:grpSpPr>
            <p:sp>
              <p:nvSpPr>
                <p:cNvPr id="8504" name="Rectangle 14"/>
                <p:cNvSpPr>
                  <a:spLocks noChangeArrowheads="1"/>
                </p:cNvSpPr>
                <p:nvPr/>
              </p:nvSpPr>
              <p:spPr bwMode="auto">
                <a:xfrm>
                  <a:off x="1624" y="80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05" name="Rectangle 135"/>
                <p:cNvSpPr>
                  <a:spLocks noChangeArrowheads="1"/>
                </p:cNvSpPr>
                <p:nvPr/>
              </p:nvSpPr>
              <p:spPr bwMode="auto">
                <a:xfrm>
                  <a:off x="1596" y="80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0" name="Group 138"/>
              <p:cNvGrpSpPr>
                <a:grpSpLocks/>
              </p:cNvGrpSpPr>
              <p:nvPr/>
            </p:nvGrpSpPr>
            <p:grpSpPr bwMode="auto">
              <a:xfrm>
                <a:off x="2514" y="806"/>
                <a:ext cx="918" cy="403"/>
                <a:chOff x="2514" y="806"/>
                <a:chExt cx="918" cy="403"/>
              </a:xfrm>
            </p:grpSpPr>
            <p:sp>
              <p:nvSpPr>
                <p:cNvPr id="8502" name="Rectangle 15"/>
                <p:cNvSpPr>
                  <a:spLocks noChangeArrowheads="1"/>
                </p:cNvSpPr>
                <p:nvPr/>
              </p:nvSpPr>
              <p:spPr bwMode="auto">
                <a:xfrm>
                  <a:off x="2542" y="80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0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514" y="80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1" name="Group 140"/>
              <p:cNvGrpSpPr>
                <a:grpSpLocks/>
              </p:cNvGrpSpPr>
              <p:nvPr/>
            </p:nvGrpSpPr>
            <p:grpSpPr bwMode="auto">
              <a:xfrm>
                <a:off x="3432" y="806"/>
                <a:ext cx="918" cy="403"/>
                <a:chOff x="3432" y="806"/>
                <a:chExt cx="918" cy="403"/>
              </a:xfrm>
            </p:grpSpPr>
            <p:sp>
              <p:nvSpPr>
                <p:cNvPr id="8500" name="Rectangle 16"/>
                <p:cNvSpPr>
                  <a:spLocks noChangeArrowheads="1"/>
                </p:cNvSpPr>
                <p:nvPr/>
              </p:nvSpPr>
              <p:spPr bwMode="auto">
                <a:xfrm>
                  <a:off x="3460" y="80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501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32" y="80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2" name="Group 142"/>
              <p:cNvGrpSpPr>
                <a:grpSpLocks/>
              </p:cNvGrpSpPr>
              <p:nvPr/>
            </p:nvGrpSpPr>
            <p:grpSpPr bwMode="auto">
              <a:xfrm>
                <a:off x="4350" y="806"/>
                <a:ext cx="918" cy="403"/>
                <a:chOff x="4350" y="806"/>
                <a:chExt cx="918" cy="403"/>
              </a:xfrm>
            </p:grpSpPr>
            <p:sp>
              <p:nvSpPr>
                <p:cNvPr id="8498" name="Rectangle 17"/>
                <p:cNvSpPr>
                  <a:spLocks noChangeArrowheads="1"/>
                </p:cNvSpPr>
                <p:nvPr/>
              </p:nvSpPr>
              <p:spPr bwMode="auto">
                <a:xfrm>
                  <a:off x="4378" y="80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99" name="Rectangle 141"/>
                <p:cNvSpPr>
                  <a:spLocks noChangeArrowheads="1"/>
                </p:cNvSpPr>
                <p:nvPr/>
              </p:nvSpPr>
              <p:spPr bwMode="auto">
                <a:xfrm>
                  <a:off x="4350" y="80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3" name="Group 144"/>
              <p:cNvGrpSpPr>
                <a:grpSpLocks/>
              </p:cNvGrpSpPr>
              <p:nvPr/>
            </p:nvGrpSpPr>
            <p:grpSpPr bwMode="auto">
              <a:xfrm>
                <a:off x="0" y="1209"/>
                <a:ext cx="1596" cy="403"/>
                <a:chOff x="0" y="1209"/>
                <a:chExt cx="1596" cy="403"/>
              </a:xfrm>
            </p:grpSpPr>
            <p:sp>
              <p:nvSpPr>
                <p:cNvPr id="8496" name="Rectangle 18"/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2. cizí jazyk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97" name="Rectangle 143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4" name="Group 146"/>
              <p:cNvGrpSpPr>
                <a:grpSpLocks/>
              </p:cNvGrpSpPr>
              <p:nvPr/>
            </p:nvGrpSpPr>
            <p:grpSpPr bwMode="auto">
              <a:xfrm>
                <a:off x="1596" y="1209"/>
                <a:ext cx="918" cy="403"/>
                <a:chOff x="1596" y="1209"/>
                <a:chExt cx="918" cy="403"/>
              </a:xfrm>
            </p:grpSpPr>
            <p:sp>
              <p:nvSpPr>
                <p:cNvPr id="8494" name="Rectangle 19"/>
                <p:cNvSpPr>
                  <a:spLocks noChangeArrowheads="1"/>
                </p:cNvSpPr>
                <p:nvPr/>
              </p:nvSpPr>
              <p:spPr bwMode="auto">
                <a:xfrm>
                  <a:off x="1624" y="120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</a:rPr>
                    <a:t>4</a:t>
                  </a:r>
                  <a:r>
                    <a:rPr lang="cs-CZ" sz="1200">
                      <a:latin typeface="Arial" charset="0"/>
                      <a:cs typeface="Arial" charset="0"/>
                    </a:rPr>
                    <a:t>/</a:t>
                  </a:r>
                  <a:r>
                    <a:rPr lang="cs-CZ" sz="1200">
                      <a:latin typeface="Arial" charset="0"/>
                    </a:rPr>
                    <a:t>4+1/1</a:t>
                  </a:r>
                  <a:endParaRPr lang="cs-CZ"/>
                </a:p>
              </p:txBody>
            </p:sp>
            <p:sp>
              <p:nvSpPr>
                <p:cNvPr id="8495" name="Rectangle 145"/>
                <p:cNvSpPr>
                  <a:spLocks noChangeArrowheads="1"/>
                </p:cNvSpPr>
                <p:nvPr/>
              </p:nvSpPr>
              <p:spPr bwMode="auto">
                <a:xfrm>
                  <a:off x="1596" y="120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5" name="Group 148"/>
              <p:cNvGrpSpPr>
                <a:grpSpLocks/>
              </p:cNvGrpSpPr>
              <p:nvPr/>
            </p:nvGrpSpPr>
            <p:grpSpPr bwMode="auto">
              <a:xfrm>
                <a:off x="2514" y="1209"/>
                <a:ext cx="918" cy="403"/>
                <a:chOff x="2514" y="1209"/>
                <a:chExt cx="918" cy="403"/>
              </a:xfrm>
            </p:grpSpPr>
            <p:sp>
              <p:nvSpPr>
                <p:cNvPr id="849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2" y="120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</a:rPr>
                    <a:t>3</a:t>
                  </a:r>
                  <a:r>
                    <a:rPr lang="cs-CZ" sz="1200">
                      <a:latin typeface="Arial" charset="0"/>
                      <a:cs typeface="Arial" charset="0"/>
                    </a:rPr>
                    <a:t>/</a:t>
                  </a:r>
                  <a:r>
                    <a:rPr lang="cs-CZ" sz="1200">
                      <a:latin typeface="Arial" charset="0"/>
                    </a:rPr>
                    <a:t>3+1/1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93" name="Rectangle 147"/>
                <p:cNvSpPr>
                  <a:spLocks noChangeArrowheads="1"/>
                </p:cNvSpPr>
                <p:nvPr/>
              </p:nvSpPr>
              <p:spPr bwMode="auto">
                <a:xfrm>
                  <a:off x="2514" y="120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6" name="Group 150"/>
              <p:cNvGrpSpPr>
                <a:grpSpLocks/>
              </p:cNvGrpSpPr>
              <p:nvPr/>
            </p:nvGrpSpPr>
            <p:grpSpPr bwMode="auto">
              <a:xfrm>
                <a:off x="3432" y="1209"/>
                <a:ext cx="918" cy="403"/>
                <a:chOff x="3432" y="1209"/>
                <a:chExt cx="918" cy="403"/>
              </a:xfrm>
            </p:grpSpPr>
            <p:sp>
              <p:nvSpPr>
                <p:cNvPr id="8490" name="Rectangle 21"/>
                <p:cNvSpPr>
                  <a:spLocks noChangeArrowheads="1"/>
                </p:cNvSpPr>
                <p:nvPr/>
              </p:nvSpPr>
              <p:spPr bwMode="auto">
                <a:xfrm>
                  <a:off x="3460" y="120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3/3</a:t>
                  </a:r>
                  <a:r>
                    <a:rPr lang="cs-CZ" sz="1200">
                      <a:latin typeface="Arial" charset="0"/>
                    </a:rPr>
                    <a:t>+1/1</a:t>
                  </a:r>
                  <a:endParaRPr lang="cs-CZ" sz="1000"/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91" name="Rectangle 149"/>
                <p:cNvSpPr>
                  <a:spLocks noChangeArrowheads="1"/>
                </p:cNvSpPr>
                <p:nvPr/>
              </p:nvSpPr>
              <p:spPr bwMode="auto">
                <a:xfrm>
                  <a:off x="3432" y="120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7" name="Group 152"/>
              <p:cNvGrpSpPr>
                <a:grpSpLocks/>
              </p:cNvGrpSpPr>
              <p:nvPr/>
            </p:nvGrpSpPr>
            <p:grpSpPr bwMode="auto">
              <a:xfrm>
                <a:off x="4350" y="1209"/>
                <a:ext cx="918" cy="403"/>
                <a:chOff x="4350" y="1209"/>
                <a:chExt cx="918" cy="403"/>
              </a:xfrm>
            </p:grpSpPr>
            <p:sp>
              <p:nvSpPr>
                <p:cNvPr id="8488" name="Rectangle 22"/>
                <p:cNvSpPr>
                  <a:spLocks noChangeArrowheads="1"/>
                </p:cNvSpPr>
                <p:nvPr/>
              </p:nvSpPr>
              <p:spPr bwMode="auto">
                <a:xfrm>
                  <a:off x="4378" y="120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3/3</a:t>
                  </a:r>
                  <a:r>
                    <a:rPr lang="cs-CZ" sz="1200">
                      <a:latin typeface="Arial" charset="0"/>
                    </a:rPr>
                    <a:t>+1/1</a:t>
                  </a:r>
                  <a:endParaRPr lang="cs-CZ" sz="1000"/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89" name="Rectangle 151"/>
                <p:cNvSpPr>
                  <a:spLocks noChangeArrowheads="1"/>
                </p:cNvSpPr>
                <p:nvPr/>
              </p:nvSpPr>
              <p:spPr bwMode="auto">
                <a:xfrm>
                  <a:off x="4350" y="120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8" name="Group 154"/>
              <p:cNvGrpSpPr>
                <a:grpSpLocks/>
              </p:cNvGrpSpPr>
              <p:nvPr/>
            </p:nvGrpSpPr>
            <p:grpSpPr bwMode="auto">
              <a:xfrm>
                <a:off x="0" y="1612"/>
                <a:ext cx="1596" cy="403"/>
                <a:chOff x="0" y="1612"/>
                <a:chExt cx="1596" cy="403"/>
              </a:xfrm>
            </p:grpSpPr>
            <p:sp>
              <p:nvSpPr>
                <p:cNvPr id="8486" name="Rectangle 23"/>
                <p:cNvSpPr>
                  <a:spLocks noChangeArrowheads="1"/>
                </p:cNvSpPr>
                <p:nvPr/>
              </p:nvSpPr>
              <p:spPr bwMode="auto">
                <a:xfrm>
                  <a:off x="28" y="1612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Základy společenských věd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87" name="Rectangle 153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9" name="Group 156"/>
              <p:cNvGrpSpPr>
                <a:grpSpLocks/>
              </p:cNvGrpSpPr>
              <p:nvPr/>
            </p:nvGrpSpPr>
            <p:grpSpPr bwMode="auto">
              <a:xfrm>
                <a:off x="1596" y="1612"/>
                <a:ext cx="918" cy="403"/>
                <a:chOff x="1596" y="1612"/>
                <a:chExt cx="918" cy="403"/>
              </a:xfrm>
            </p:grpSpPr>
            <p:sp>
              <p:nvSpPr>
                <p:cNvPr id="8484" name="Rectangle 24"/>
                <p:cNvSpPr>
                  <a:spLocks noChangeArrowheads="1"/>
                </p:cNvSpPr>
                <p:nvPr/>
              </p:nvSpPr>
              <p:spPr bwMode="auto">
                <a:xfrm>
                  <a:off x="1624" y="161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85" name="Rectangle 155"/>
                <p:cNvSpPr>
                  <a:spLocks noChangeArrowheads="1"/>
                </p:cNvSpPr>
                <p:nvPr/>
              </p:nvSpPr>
              <p:spPr bwMode="auto">
                <a:xfrm>
                  <a:off x="1596" y="161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0" name="Group 158"/>
              <p:cNvGrpSpPr>
                <a:grpSpLocks/>
              </p:cNvGrpSpPr>
              <p:nvPr/>
            </p:nvGrpSpPr>
            <p:grpSpPr bwMode="auto">
              <a:xfrm>
                <a:off x="2514" y="1612"/>
                <a:ext cx="918" cy="403"/>
                <a:chOff x="2514" y="1612"/>
                <a:chExt cx="918" cy="403"/>
              </a:xfrm>
            </p:grpSpPr>
            <p:sp>
              <p:nvSpPr>
                <p:cNvPr id="8482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2" y="161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83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14" y="161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1" name="Group 160"/>
              <p:cNvGrpSpPr>
                <a:grpSpLocks/>
              </p:cNvGrpSpPr>
              <p:nvPr/>
            </p:nvGrpSpPr>
            <p:grpSpPr bwMode="auto">
              <a:xfrm>
                <a:off x="3432" y="1612"/>
                <a:ext cx="918" cy="403"/>
                <a:chOff x="3432" y="1612"/>
                <a:chExt cx="918" cy="403"/>
              </a:xfrm>
            </p:grpSpPr>
            <p:sp>
              <p:nvSpPr>
                <p:cNvPr id="8480" name="Rectangle 26"/>
                <p:cNvSpPr>
                  <a:spLocks noChangeArrowheads="1"/>
                </p:cNvSpPr>
                <p:nvPr/>
              </p:nvSpPr>
              <p:spPr bwMode="auto">
                <a:xfrm>
                  <a:off x="3460" y="161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81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32" y="161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2" name="Group 162"/>
              <p:cNvGrpSpPr>
                <a:grpSpLocks/>
              </p:cNvGrpSpPr>
              <p:nvPr/>
            </p:nvGrpSpPr>
            <p:grpSpPr bwMode="auto">
              <a:xfrm>
                <a:off x="4350" y="1612"/>
                <a:ext cx="918" cy="403"/>
                <a:chOff x="4350" y="1612"/>
                <a:chExt cx="918" cy="403"/>
              </a:xfrm>
            </p:grpSpPr>
            <p:sp>
              <p:nvSpPr>
                <p:cNvPr id="8478" name="Rectangle 27"/>
                <p:cNvSpPr>
                  <a:spLocks noChangeArrowheads="1"/>
                </p:cNvSpPr>
                <p:nvPr/>
              </p:nvSpPr>
              <p:spPr bwMode="auto">
                <a:xfrm>
                  <a:off x="4378" y="161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79" name="Rectangle 161"/>
                <p:cNvSpPr>
                  <a:spLocks noChangeArrowheads="1"/>
                </p:cNvSpPr>
                <p:nvPr/>
              </p:nvSpPr>
              <p:spPr bwMode="auto">
                <a:xfrm>
                  <a:off x="4350" y="161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3" name="Group 164"/>
              <p:cNvGrpSpPr>
                <a:grpSpLocks/>
              </p:cNvGrpSpPr>
              <p:nvPr/>
            </p:nvGrpSpPr>
            <p:grpSpPr bwMode="auto">
              <a:xfrm>
                <a:off x="0" y="2015"/>
                <a:ext cx="1596" cy="403"/>
                <a:chOff x="0" y="2015"/>
                <a:chExt cx="1596" cy="403"/>
              </a:xfrm>
            </p:grpSpPr>
            <p:sp>
              <p:nvSpPr>
                <p:cNvPr id="8476" name="Rectangle 28"/>
                <p:cNvSpPr>
                  <a:spLocks noChangeArrowheads="1"/>
                </p:cNvSpPr>
                <p:nvPr/>
              </p:nvSpPr>
              <p:spPr bwMode="auto">
                <a:xfrm>
                  <a:off x="28" y="2015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Dějepis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77" name="Rectangle 163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4" name="Group 166"/>
              <p:cNvGrpSpPr>
                <a:grpSpLocks/>
              </p:cNvGrpSpPr>
              <p:nvPr/>
            </p:nvGrpSpPr>
            <p:grpSpPr bwMode="auto">
              <a:xfrm>
                <a:off x="1596" y="2015"/>
                <a:ext cx="918" cy="403"/>
                <a:chOff x="1596" y="2015"/>
                <a:chExt cx="918" cy="403"/>
              </a:xfrm>
            </p:grpSpPr>
            <p:sp>
              <p:nvSpPr>
                <p:cNvPr id="8474" name="Rectangle 29"/>
                <p:cNvSpPr>
                  <a:spLocks noChangeArrowheads="1"/>
                </p:cNvSpPr>
                <p:nvPr/>
              </p:nvSpPr>
              <p:spPr bwMode="auto">
                <a:xfrm>
                  <a:off x="1624" y="201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7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596" y="201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5" name="Group 168"/>
              <p:cNvGrpSpPr>
                <a:grpSpLocks/>
              </p:cNvGrpSpPr>
              <p:nvPr/>
            </p:nvGrpSpPr>
            <p:grpSpPr bwMode="auto">
              <a:xfrm>
                <a:off x="2514" y="2015"/>
                <a:ext cx="918" cy="403"/>
                <a:chOff x="2514" y="2015"/>
                <a:chExt cx="918" cy="403"/>
              </a:xfrm>
            </p:grpSpPr>
            <p:sp>
              <p:nvSpPr>
                <p:cNvPr id="847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2" y="201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7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514" y="201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6" name="Group 170"/>
              <p:cNvGrpSpPr>
                <a:grpSpLocks/>
              </p:cNvGrpSpPr>
              <p:nvPr/>
            </p:nvGrpSpPr>
            <p:grpSpPr bwMode="auto">
              <a:xfrm>
                <a:off x="3432" y="2015"/>
                <a:ext cx="918" cy="403"/>
                <a:chOff x="3432" y="2015"/>
                <a:chExt cx="918" cy="403"/>
              </a:xfrm>
            </p:grpSpPr>
            <p:sp>
              <p:nvSpPr>
                <p:cNvPr id="8470" name="Rectangle 31"/>
                <p:cNvSpPr>
                  <a:spLocks noChangeArrowheads="1"/>
                </p:cNvSpPr>
                <p:nvPr/>
              </p:nvSpPr>
              <p:spPr bwMode="auto">
                <a:xfrm>
                  <a:off x="3460" y="201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71" name="Rectangle 169"/>
                <p:cNvSpPr>
                  <a:spLocks noChangeArrowheads="1"/>
                </p:cNvSpPr>
                <p:nvPr/>
              </p:nvSpPr>
              <p:spPr bwMode="auto">
                <a:xfrm>
                  <a:off x="3432" y="201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7" name="Group 172"/>
              <p:cNvGrpSpPr>
                <a:grpSpLocks/>
              </p:cNvGrpSpPr>
              <p:nvPr/>
            </p:nvGrpSpPr>
            <p:grpSpPr bwMode="auto">
              <a:xfrm>
                <a:off x="4350" y="2015"/>
                <a:ext cx="918" cy="403"/>
                <a:chOff x="4350" y="2015"/>
                <a:chExt cx="918" cy="403"/>
              </a:xfrm>
            </p:grpSpPr>
            <p:sp>
              <p:nvSpPr>
                <p:cNvPr id="846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78" y="201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69" name="Rectangle 171"/>
                <p:cNvSpPr>
                  <a:spLocks noChangeArrowheads="1"/>
                </p:cNvSpPr>
                <p:nvPr/>
              </p:nvSpPr>
              <p:spPr bwMode="auto">
                <a:xfrm>
                  <a:off x="4350" y="201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8" name="Group 174"/>
              <p:cNvGrpSpPr>
                <a:grpSpLocks/>
              </p:cNvGrpSpPr>
              <p:nvPr/>
            </p:nvGrpSpPr>
            <p:grpSpPr bwMode="auto">
              <a:xfrm>
                <a:off x="0" y="2418"/>
                <a:ext cx="1596" cy="403"/>
                <a:chOff x="0" y="2418"/>
                <a:chExt cx="1596" cy="403"/>
              </a:xfrm>
            </p:grpSpPr>
            <p:sp>
              <p:nvSpPr>
                <p:cNvPr id="8466" name="Rectangle 33"/>
                <p:cNvSpPr>
                  <a:spLocks noChangeArrowheads="1"/>
                </p:cNvSpPr>
                <p:nvPr/>
              </p:nvSpPr>
              <p:spPr bwMode="auto">
                <a:xfrm>
                  <a:off x="28" y="2418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Zeměpis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67" name="Rectangle 173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29" name="Group 176"/>
              <p:cNvGrpSpPr>
                <a:grpSpLocks/>
              </p:cNvGrpSpPr>
              <p:nvPr/>
            </p:nvGrpSpPr>
            <p:grpSpPr bwMode="auto">
              <a:xfrm>
                <a:off x="1596" y="2418"/>
                <a:ext cx="918" cy="403"/>
                <a:chOff x="1596" y="2418"/>
                <a:chExt cx="918" cy="403"/>
              </a:xfrm>
            </p:grpSpPr>
            <p:sp>
              <p:nvSpPr>
                <p:cNvPr id="8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1624" y="241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65" name="Rectangle 175"/>
                <p:cNvSpPr>
                  <a:spLocks noChangeArrowheads="1"/>
                </p:cNvSpPr>
                <p:nvPr/>
              </p:nvSpPr>
              <p:spPr bwMode="auto">
                <a:xfrm>
                  <a:off x="1596" y="241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0" name="Group 178"/>
              <p:cNvGrpSpPr>
                <a:grpSpLocks/>
              </p:cNvGrpSpPr>
              <p:nvPr/>
            </p:nvGrpSpPr>
            <p:grpSpPr bwMode="auto">
              <a:xfrm>
                <a:off x="2514" y="2418"/>
                <a:ext cx="918" cy="403"/>
                <a:chOff x="2514" y="2418"/>
                <a:chExt cx="918" cy="403"/>
              </a:xfrm>
            </p:grpSpPr>
            <p:sp>
              <p:nvSpPr>
                <p:cNvPr id="8462" name="Rectangle 35"/>
                <p:cNvSpPr>
                  <a:spLocks noChangeArrowheads="1"/>
                </p:cNvSpPr>
                <p:nvPr/>
              </p:nvSpPr>
              <p:spPr bwMode="auto">
                <a:xfrm>
                  <a:off x="2542" y="241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63" name="Rectangle 177"/>
                <p:cNvSpPr>
                  <a:spLocks noChangeArrowheads="1"/>
                </p:cNvSpPr>
                <p:nvPr/>
              </p:nvSpPr>
              <p:spPr bwMode="auto">
                <a:xfrm>
                  <a:off x="2514" y="241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1" name="Group 180"/>
              <p:cNvGrpSpPr>
                <a:grpSpLocks/>
              </p:cNvGrpSpPr>
              <p:nvPr/>
            </p:nvGrpSpPr>
            <p:grpSpPr bwMode="auto">
              <a:xfrm>
                <a:off x="3432" y="2418"/>
                <a:ext cx="918" cy="403"/>
                <a:chOff x="3432" y="2418"/>
                <a:chExt cx="918" cy="403"/>
              </a:xfrm>
            </p:grpSpPr>
            <p:sp>
              <p:nvSpPr>
                <p:cNvPr id="84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460" y="241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1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61" name="Rectangle 179"/>
                <p:cNvSpPr>
                  <a:spLocks noChangeArrowheads="1"/>
                </p:cNvSpPr>
                <p:nvPr/>
              </p:nvSpPr>
              <p:spPr bwMode="auto">
                <a:xfrm>
                  <a:off x="3432" y="241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2" name="Group 182"/>
              <p:cNvGrpSpPr>
                <a:grpSpLocks/>
              </p:cNvGrpSpPr>
              <p:nvPr/>
            </p:nvGrpSpPr>
            <p:grpSpPr bwMode="auto">
              <a:xfrm>
                <a:off x="4350" y="2418"/>
                <a:ext cx="918" cy="403"/>
                <a:chOff x="4350" y="2418"/>
                <a:chExt cx="918" cy="403"/>
              </a:xfrm>
            </p:grpSpPr>
            <p:sp>
              <p:nvSpPr>
                <p:cNvPr id="8458" name="Rectangle 37"/>
                <p:cNvSpPr>
                  <a:spLocks noChangeArrowheads="1"/>
                </p:cNvSpPr>
                <p:nvPr/>
              </p:nvSpPr>
              <p:spPr bwMode="auto">
                <a:xfrm>
                  <a:off x="4378" y="241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aseline="30000">
                      <a:latin typeface="Arial" charset="0"/>
                      <a:cs typeface="Arial" charset="0"/>
                    </a:rPr>
                    <a:t>2)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59" name="Rectangle 181"/>
                <p:cNvSpPr>
                  <a:spLocks noChangeArrowheads="1"/>
                </p:cNvSpPr>
                <p:nvPr/>
              </p:nvSpPr>
              <p:spPr bwMode="auto">
                <a:xfrm>
                  <a:off x="4350" y="241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3" name="Group 184"/>
              <p:cNvGrpSpPr>
                <a:grpSpLocks/>
              </p:cNvGrpSpPr>
              <p:nvPr/>
            </p:nvGrpSpPr>
            <p:grpSpPr bwMode="auto">
              <a:xfrm>
                <a:off x="0" y="2821"/>
                <a:ext cx="1596" cy="403"/>
                <a:chOff x="0" y="2821"/>
                <a:chExt cx="1596" cy="403"/>
              </a:xfrm>
            </p:grpSpPr>
            <p:sp>
              <p:nvSpPr>
                <p:cNvPr id="8456" name="Rectangle 38"/>
                <p:cNvSpPr>
                  <a:spLocks noChangeArrowheads="1"/>
                </p:cNvSpPr>
                <p:nvPr/>
              </p:nvSpPr>
              <p:spPr bwMode="auto">
                <a:xfrm>
                  <a:off x="28" y="2821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Matematika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57" name="Rectangle 183"/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4" name="Group 186"/>
              <p:cNvGrpSpPr>
                <a:grpSpLocks/>
              </p:cNvGrpSpPr>
              <p:nvPr/>
            </p:nvGrpSpPr>
            <p:grpSpPr bwMode="auto">
              <a:xfrm>
                <a:off x="1596" y="2821"/>
                <a:ext cx="918" cy="403"/>
                <a:chOff x="1596" y="2821"/>
                <a:chExt cx="918" cy="403"/>
              </a:xfrm>
            </p:grpSpPr>
            <p:sp>
              <p:nvSpPr>
                <p:cNvPr id="8454" name="Rectangle 39"/>
                <p:cNvSpPr>
                  <a:spLocks noChangeArrowheads="1"/>
                </p:cNvSpPr>
                <p:nvPr/>
              </p:nvSpPr>
              <p:spPr bwMode="auto">
                <a:xfrm>
                  <a:off x="1624" y="282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3/1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55" name="Rectangle 185"/>
                <p:cNvSpPr>
                  <a:spLocks noChangeArrowheads="1"/>
                </p:cNvSpPr>
                <p:nvPr/>
              </p:nvSpPr>
              <p:spPr bwMode="auto">
                <a:xfrm>
                  <a:off x="1596" y="282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5" name="Group 188"/>
              <p:cNvGrpSpPr>
                <a:grpSpLocks/>
              </p:cNvGrpSpPr>
              <p:nvPr/>
            </p:nvGrpSpPr>
            <p:grpSpPr bwMode="auto">
              <a:xfrm>
                <a:off x="2514" y="2821"/>
                <a:ext cx="918" cy="403"/>
                <a:chOff x="2514" y="2821"/>
                <a:chExt cx="918" cy="403"/>
              </a:xfrm>
            </p:grpSpPr>
            <p:sp>
              <p:nvSpPr>
                <p:cNvPr id="8452" name="Rectangle 40"/>
                <p:cNvSpPr>
                  <a:spLocks noChangeArrowheads="1"/>
                </p:cNvSpPr>
                <p:nvPr/>
              </p:nvSpPr>
              <p:spPr bwMode="auto">
                <a:xfrm>
                  <a:off x="2542" y="282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4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53" name="Rectangle 187"/>
                <p:cNvSpPr>
                  <a:spLocks noChangeArrowheads="1"/>
                </p:cNvSpPr>
                <p:nvPr/>
              </p:nvSpPr>
              <p:spPr bwMode="auto">
                <a:xfrm>
                  <a:off x="2514" y="282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6" name="Group 190"/>
              <p:cNvGrpSpPr>
                <a:grpSpLocks/>
              </p:cNvGrpSpPr>
              <p:nvPr/>
            </p:nvGrpSpPr>
            <p:grpSpPr bwMode="auto">
              <a:xfrm>
                <a:off x="3432" y="2821"/>
                <a:ext cx="918" cy="403"/>
                <a:chOff x="3432" y="2821"/>
                <a:chExt cx="918" cy="403"/>
              </a:xfrm>
            </p:grpSpPr>
            <p:sp>
              <p:nvSpPr>
                <p:cNvPr id="8450" name="Rectangle 41"/>
                <p:cNvSpPr>
                  <a:spLocks noChangeArrowheads="1"/>
                </p:cNvSpPr>
                <p:nvPr/>
              </p:nvSpPr>
              <p:spPr bwMode="auto">
                <a:xfrm>
                  <a:off x="3460" y="282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5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432" y="282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7" name="Group 192"/>
              <p:cNvGrpSpPr>
                <a:grpSpLocks/>
              </p:cNvGrpSpPr>
              <p:nvPr/>
            </p:nvGrpSpPr>
            <p:grpSpPr bwMode="auto">
              <a:xfrm>
                <a:off x="4350" y="2821"/>
                <a:ext cx="918" cy="403"/>
                <a:chOff x="4350" y="2821"/>
                <a:chExt cx="918" cy="403"/>
              </a:xfrm>
            </p:grpSpPr>
            <p:sp>
              <p:nvSpPr>
                <p:cNvPr id="8448" name="Rectangle 42"/>
                <p:cNvSpPr>
                  <a:spLocks noChangeArrowheads="1"/>
                </p:cNvSpPr>
                <p:nvPr/>
              </p:nvSpPr>
              <p:spPr bwMode="auto">
                <a:xfrm>
                  <a:off x="4378" y="282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4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350" y="282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8" name="Group 194"/>
              <p:cNvGrpSpPr>
                <a:grpSpLocks/>
              </p:cNvGrpSpPr>
              <p:nvPr/>
            </p:nvGrpSpPr>
            <p:grpSpPr bwMode="auto">
              <a:xfrm>
                <a:off x="0" y="3224"/>
                <a:ext cx="1596" cy="403"/>
                <a:chOff x="0" y="3224"/>
                <a:chExt cx="1596" cy="403"/>
              </a:xfrm>
            </p:grpSpPr>
            <p:sp>
              <p:nvSpPr>
                <p:cNvPr id="8446" name="Rectangle 43"/>
                <p:cNvSpPr>
                  <a:spLocks noChangeArrowheads="1"/>
                </p:cNvSpPr>
                <p:nvPr/>
              </p:nvSpPr>
              <p:spPr bwMode="auto">
                <a:xfrm>
                  <a:off x="28" y="3224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Fyzika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47" name="Rectangle 193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9" name="Group 196"/>
              <p:cNvGrpSpPr>
                <a:grpSpLocks/>
              </p:cNvGrpSpPr>
              <p:nvPr/>
            </p:nvGrpSpPr>
            <p:grpSpPr bwMode="auto">
              <a:xfrm>
                <a:off x="1596" y="3224"/>
                <a:ext cx="918" cy="403"/>
                <a:chOff x="1596" y="3224"/>
                <a:chExt cx="918" cy="403"/>
              </a:xfrm>
            </p:grpSpPr>
            <p:sp>
              <p:nvSpPr>
                <p:cNvPr id="8444" name="Rectangle 44"/>
                <p:cNvSpPr>
                  <a:spLocks noChangeArrowheads="1"/>
                </p:cNvSpPr>
                <p:nvPr/>
              </p:nvSpPr>
              <p:spPr bwMode="auto">
                <a:xfrm>
                  <a:off x="1624" y="322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2/1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45" name="Rectangle 195"/>
                <p:cNvSpPr>
                  <a:spLocks noChangeArrowheads="1"/>
                </p:cNvSpPr>
                <p:nvPr/>
              </p:nvSpPr>
              <p:spPr bwMode="auto">
                <a:xfrm>
                  <a:off x="1596" y="322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0" name="Group 198"/>
              <p:cNvGrpSpPr>
                <a:grpSpLocks/>
              </p:cNvGrpSpPr>
              <p:nvPr/>
            </p:nvGrpSpPr>
            <p:grpSpPr bwMode="auto">
              <a:xfrm>
                <a:off x="2514" y="3224"/>
                <a:ext cx="918" cy="403"/>
                <a:chOff x="2514" y="3224"/>
                <a:chExt cx="918" cy="403"/>
              </a:xfrm>
            </p:grpSpPr>
            <p:sp>
              <p:nvSpPr>
                <p:cNvPr id="8442" name="Rectangle 45"/>
                <p:cNvSpPr>
                  <a:spLocks noChangeArrowheads="1"/>
                </p:cNvSpPr>
                <p:nvPr/>
              </p:nvSpPr>
              <p:spPr bwMode="auto">
                <a:xfrm>
                  <a:off x="2542" y="322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3+1/3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43" name="Rectangle 197"/>
                <p:cNvSpPr>
                  <a:spLocks noChangeArrowheads="1"/>
                </p:cNvSpPr>
                <p:nvPr/>
              </p:nvSpPr>
              <p:spPr bwMode="auto">
                <a:xfrm>
                  <a:off x="2514" y="322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1" name="Group 200"/>
              <p:cNvGrpSpPr>
                <a:grpSpLocks/>
              </p:cNvGrpSpPr>
              <p:nvPr/>
            </p:nvGrpSpPr>
            <p:grpSpPr bwMode="auto">
              <a:xfrm>
                <a:off x="3432" y="3224"/>
                <a:ext cx="918" cy="403"/>
                <a:chOff x="3432" y="3224"/>
                <a:chExt cx="918" cy="403"/>
              </a:xfrm>
            </p:grpSpPr>
            <p:sp>
              <p:nvSpPr>
                <p:cNvPr id="8440" name="Rectangle 46"/>
                <p:cNvSpPr>
                  <a:spLocks noChangeArrowheads="1"/>
                </p:cNvSpPr>
                <p:nvPr/>
              </p:nvSpPr>
              <p:spPr bwMode="auto">
                <a:xfrm>
                  <a:off x="3460" y="322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2,5/0,5+2/3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4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32" y="322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2" name="Group 202"/>
              <p:cNvGrpSpPr>
                <a:grpSpLocks/>
              </p:cNvGrpSpPr>
              <p:nvPr/>
            </p:nvGrpSpPr>
            <p:grpSpPr bwMode="auto">
              <a:xfrm>
                <a:off x="4350" y="3224"/>
                <a:ext cx="918" cy="403"/>
                <a:chOff x="4350" y="3224"/>
                <a:chExt cx="918" cy="403"/>
              </a:xfrm>
            </p:grpSpPr>
            <p:sp>
              <p:nvSpPr>
                <p:cNvPr id="8438" name="Rectangle 47"/>
                <p:cNvSpPr>
                  <a:spLocks noChangeArrowheads="1"/>
                </p:cNvSpPr>
                <p:nvPr/>
              </p:nvSpPr>
              <p:spPr bwMode="auto">
                <a:xfrm>
                  <a:off x="4378" y="322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aseline="30000">
                      <a:latin typeface="Arial" charset="0"/>
                      <a:cs typeface="Arial" charset="0"/>
                    </a:rPr>
                    <a:t>2)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39" name="Rectangle 201"/>
                <p:cNvSpPr>
                  <a:spLocks noChangeArrowheads="1"/>
                </p:cNvSpPr>
                <p:nvPr/>
              </p:nvSpPr>
              <p:spPr bwMode="auto">
                <a:xfrm>
                  <a:off x="4350" y="322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3" name="Group 204"/>
              <p:cNvGrpSpPr>
                <a:grpSpLocks/>
              </p:cNvGrpSpPr>
              <p:nvPr/>
            </p:nvGrpSpPr>
            <p:grpSpPr bwMode="auto">
              <a:xfrm>
                <a:off x="0" y="3627"/>
                <a:ext cx="1596" cy="403"/>
                <a:chOff x="0" y="3627"/>
                <a:chExt cx="1596" cy="403"/>
              </a:xfrm>
            </p:grpSpPr>
            <p:sp>
              <p:nvSpPr>
                <p:cNvPr id="8436" name="Rectangle 48"/>
                <p:cNvSpPr>
                  <a:spLocks noChangeArrowheads="1"/>
                </p:cNvSpPr>
                <p:nvPr/>
              </p:nvSpPr>
              <p:spPr bwMode="auto">
                <a:xfrm>
                  <a:off x="28" y="3627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Chemie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37" name="Rectangle 203"/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4" name="Group 206"/>
              <p:cNvGrpSpPr>
                <a:grpSpLocks/>
              </p:cNvGrpSpPr>
              <p:nvPr/>
            </p:nvGrpSpPr>
            <p:grpSpPr bwMode="auto">
              <a:xfrm>
                <a:off x="1596" y="3627"/>
                <a:ext cx="918" cy="403"/>
                <a:chOff x="1596" y="3627"/>
                <a:chExt cx="918" cy="403"/>
              </a:xfrm>
            </p:grpSpPr>
            <p:sp>
              <p:nvSpPr>
                <p:cNvPr id="8434" name="Rectangle 49"/>
                <p:cNvSpPr>
                  <a:spLocks noChangeArrowheads="1"/>
                </p:cNvSpPr>
                <p:nvPr/>
              </p:nvSpPr>
              <p:spPr bwMode="auto">
                <a:xfrm>
                  <a:off x="1624" y="362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2+1/3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35" name="Rectangle 205"/>
                <p:cNvSpPr>
                  <a:spLocks noChangeArrowheads="1"/>
                </p:cNvSpPr>
                <p:nvPr/>
              </p:nvSpPr>
              <p:spPr bwMode="auto">
                <a:xfrm>
                  <a:off x="1596" y="362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5" name="Group 208"/>
              <p:cNvGrpSpPr>
                <a:grpSpLocks/>
              </p:cNvGrpSpPr>
              <p:nvPr/>
            </p:nvGrpSpPr>
            <p:grpSpPr bwMode="auto">
              <a:xfrm>
                <a:off x="2514" y="3627"/>
                <a:ext cx="918" cy="403"/>
                <a:chOff x="2514" y="3627"/>
                <a:chExt cx="918" cy="403"/>
              </a:xfrm>
            </p:grpSpPr>
            <p:sp>
              <p:nvSpPr>
                <p:cNvPr id="8432" name="Rectangle 50"/>
                <p:cNvSpPr>
                  <a:spLocks noChangeArrowheads="1"/>
                </p:cNvSpPr>
                <p:nvPr/>
              </p:nvSpPr>
              <p:spPr bwMode="auto">
                <a:xfrm>
                  <a:off x="2542" y="362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2+1/3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33" name="Rectangle 207"/>
                <p:cNvSpPr>
                  <a:spLocks noChangeArrowheads="1"/>
                </p:cNvSpPr>
                <p:nvPr/>
              </p:nvSpPr>
              <p:spPr bwMode="auto">
                <a:xfrm>
                  <a:off x="2514" y="362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6" name="Group 210"/>
              <p:cNvGrpSpPr>
                <a:grpSpLocks/>
              </p:cNvGrpSpPr>
              <p:nvPr/>
            </p:nvGrpSpPr>
            <p:grpSpPr bwMode="auto">
              <a:xfrm>
                <a:off x="3432" y="3627"/>
                <a:ext cx="918" cy="403"/>
                <a:chOff x="3432" y="3627"/>
                <a:chExt cx="918" cy="403"/>
              </a:xfrm>
            </p:grpSpPr>
            <p:sp>
              <p:nvSpPr>
                <p:cNvPr id="8430" name="Rectangle 51"/>
                <p:cNvSpPr>
                  <a:spLocks noChangeArrowheads="1"/>
                </p:cNvSpPr>
                <p:nvPr/>
              </p:nvSpPr>
              <p:spPr bwMode="auto">
                <a:xfrm>
                  <a:off x="3460" y="362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2+1/3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31" name="Rectangle 209"/>
                <p:cNvSpPr>
                  <a:spLocks noChangeArrowheads="1"/>
                </p:cNvSpPr>
                <p:nvPr/>
              </p:nvSpPr>
              <p:spPr bwMode="auto">
                <a:xfrm>
                  <a:off x="3432" y="362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7" name="Group 212"/>
              <p:cNvGrpSpPr>
                <a:grpSpLocks/>
              </p:cNvGrpSpPr>
              <p:nvPr/>
            </p:nvGrpSpPr>
            <p:grpSpPr bwMode="auto">
              <a:xfrm>
                <a:off x="4350" y="3627"/>
                <a:ext cx="918" cy="403"/>
                <a:chOff x="4350" y="3627"/>
                <a:chExt cx="918" cy="403"/>
              </a:xfrm>
            </p:grpSpPr>
            <p:sp>
              <p:nvSpPr>
                <p:cNvPr id="842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78" y="362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aseline="30000">
                      <a:latin typeface="Arial" charset="0"/>
                      <a:cs typeface="Arial" charset="0"/>
                    </a:rPr>
                    <a:t>2)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29" name="Rectangle 211"/>
                <p:cNvSpPr>
                  <a:spLocks noChangeArrowheads="1"/>
                </p:cNvSpPr>
                <p:nvPr/>
              </p:nvSpPr>
              <p:spPr bwMode="auto">
                <a:xfrm>
                  <a:off x="4350" y="362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8" name="Group 214"/>
              <p:cNvGrpSpPr>
                <a:grpSpLocks/>
              </p:cNvGrpSpPr>
              <p:nvPr/>
            </p:nvGrpSpPr>
            <p:grpSpPr bwMode="auto">
              <a:xfrm>
                <a:off x="0" y="4030"/>
                <a:ext cx="1596" cy="403"/>
                <a:chOff x="0" y="4030"/>
                <a:chExt cx="1596" cy="403"/>
              </a:xfrm>
            </p:grpSpPr>
            <p:sp>
              <p:nvSpPr>
                <p:cNvPr id="8426" name="Rectangle 53"/>
                <p:cNvSpPr>
                  <a:spLocks noChangeArrowheads="1"/>
                </p:cNvSpPr>
                <p:nvPr/>
              </p:nvSpPr>
              <p:spPr bwMode="auto">
                <a:xfrm>
                  <a:off x="28" y="4030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Biologie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0" y="4030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49" name="Group 216"/>
              <p:cNvGrpSpPr>
                <a:grpSpLocks/>
              </p:cNvGrpSpPr>
              <p:nvPr/>
            </p:nvGrpSpPr>
            <p:grpSpPr bwMode="auto">
              <a:xfrm>
                <a:off x="1596" y="4030"/>
                <a:ext cx="918" cy="403"/>
                <a:chOff x="1596" y="4030"/>
                <a:chExt cx="918" cy="403"/>
              </a:xfrm>
            </p:grpSpPr>
            <p:sp>
              <p:nvSpPr>
                <p:cNvPr id="8424" name="Rectangle 54"/>
                <p:cNvSpPr>
                  <a:spLocks noChangeArrowheads="1"/>
                </p:cNvSpPr>
                <p:nvPr/>
              </p:nvSpPr>
              <p:spPr bwMode="auto">
                <a:xfrm>
                  <a:off x="1624" y="403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2+1/3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25" name="Rectangle 215"/>
                <p:cNvSpPr>
                  <a:spLocks noChangeArrowheads="1"/>
                </p:cNvSpPr>
                <p:nvPr/>
              </p:nvSpPr>
              <p:spPr bwMode="auto">
                <a:xfrm>
                  <a:off x="1596" y="403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0" name="Group 218"/>
              <p:cNvGrpSpPr>
                <a:grpSpLocks/>
              </p:cNvGrpSpPr>
              <p:nvPr/>
            </p:nvGrpSpPr>
            <p:grpSpPr bwMode="auto">
              <a:xfrm>
                <a:off x="2514" y="4030"/>
                <a:ext cx="918" cy="403"/>
                <a:chOff x="2514" y="4030"/>
                <a:chExt cx="918" cy="403"/>
              </a:xfrm>
            </p:grpSpPr>
            <p:sp>
              <p:nvSpPr>
                <p:cNvPr id="8422" name="Rectangle 55"/>
                <p:cNvSpPr>
                  <a:spLocks noChangeArrowheads="1"/>
                </p:cNvSpPr>
                <p:nvPr/>
              </p:nvSpPr>
              <p:spPr bwMode="auto">
                <a:xfrm>
                  <a:off x="2542" y="403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2+1/3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2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514" y="403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1" name="Group 220"/>
              <p:cNvGrpSpPr>
                <a:grpSpLocks/>
              </p:cNvGrpSpPr>
              <p:nvPr/>
            </p:nvGrpSpPr>
            <p:grpSpPr bwMode="auto">
              <a:xfrm>
                <a:off x="3432" y="4030"/>
                <a:ext cx="918" cy="403"/>
                <a:chOff x="3432" y="4030"/>
                <a:chExt cx="918" cy="403"/>
              </a:xfrm>
            </p:grpSpPr>
            <p:sp>
              <p:nvSpPr>
                <p:cNvPr id="8420" name="Rectangle 56"/>
                <p:cNvSpPr>
                  <a:spLocks noChangeArrowheads="1"/>
                </p:cNvSpPr>
                <p:nvPr/>
              </p:nvSpPr>
              <p:spPr bwMode="auto">
                <a:xfrm>
                  <a:off x="3460" y="403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3,5/0,5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21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32" y="403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2" name="Group 222"/>
              <p:cNvGrpSpPr>
                <a:grpSpLocks/>
              </p:cNvGrpSpPr>
              <p:nvPr/>
            </p:nvGrpSpPr>
            <p:grpSpPr bwMode="auto">
              <a:xfrm>
                <a:off x="4350" y="4030"/>
                <a:ext cx="918" cy="403"/>
                <a:chOff x="4350" y="4030"/>
                <a:chExt cx="918" cy="403"/>
              </a:xfrm>
            </p:grpSpPr>
            <p:sp>
              <p:nvSpPr>
                <p:cNvPr id="8418" name="Rectangle 57"/>
                <p:cNvSpPr>
                  <a:spLocks noChangeArrowheads="1"/>
                </p:cNvSpPr>
                <p:nvPr/>
              </p:nvSpPr>
              <p:spPr bwMode="auto">
                <a:xfrm>
                  <a:off x="4378" y="403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 baseline="30000">
                      <a:latin typeface="Arial" charset="0"/>
                      <a:cs typeface="Arial" charset="0"/>
                    </a:rPr>
                    <a:t>2)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19" name="Rectangle 221"/>
                <p:cNvSpPr>
                  <a:spLocks noChangeArrowheads="1"/>
                </p:cNvSpPr>
                <p:nvPr/>
              </p:nvSpPr>
              <p:spPr bwMode="auto">
                <a:xfrm>
                  <a:off x="4350" y="403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3" name="Group 224"/>
              <p:cNvGrpSpPr>
                <a:grpSpLocks/>
              </p:cNvGrpSpPr>
              <p:nvPr/>
            </p:nvGrpSpPr>
            <p:grpSpPr bwMode="auto">
              <a:xfrm>
                <a:off x="0" y="4433"/>
                <a:ext cx="1596" cy="403"/>
                <a:chOff x="0" y="4433"/>
                <a:chExt cx="1596" cy="403"/>
              </a:xfrm>
            </p:grpSpPr>
            <p:sp>
              <p:nvSpPr>
                <p:cNvPr id="8416" name="Rectangle 58"/>
                <p:cNvSpPr>
                  <a:spLocks noChangeArrowheads="1"/>
                </p:cNvSpPr>
                <p:nvPr/>
              </p:nvSpPr>
              <p:spPr bwMode="auto">
                <a:xfrm>
                  <a:off x="28" y="4433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Informatika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17" name="Rectangle 223"/>
                <p:cNvSpPr>
                  <a:spLocks noChangeArrowheads="1"/>
                </p:cNvSpPr>
                <p:nvPr/>
              </p:nvSpPr>
              <p:spPr bwMode="auto">
                <a:xfrm>
                  <a:off x="0" y="4433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4" name="Group 226"/>
              <p:cNvGrpSpPr>
                <a:grpSpLocks/>
              </p:cNvGrpSpPr>
              <p:nvPr/>
            </p:nvGrpSpPr>
            <p:grpSpPr bwMode="auto">
              <a:xfrm>
                <a:off x="1596" y="4433"/>
                <a:ext cx="918" cy="403"/>
                <a:chOff x="1596" y="4433"/>
                <a:chExt cx="918" cy="403"/>
              </a:xfrm>
            </p:grpSpPr>
            <p:sp>
              <p:nvSpPr>
                <p:cNvPr id="8414" name="Rectangle 59"/>
                <p:cNvSpPr>
                  <a:spLocks noChangeArrowheads="1"/>
                </p:cNvSpPr>
                <p:nvPr/>
              </p:nvSpPr>
              <p:spPr bwMode="auto">
                <a:xfrm>
                  <a:off x="1624" y="443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15" name="Rectangle 225"/>
                <p:cNvSpPr>
                  <a:spLocks noChangeArrowheads="1"/>
                </p:cNvSpPr>
                <p:nvPr/>
              </p:nvSpPr>
              <p:spPr bwMode="auto">
                <a:xfrm>
                  <a:off x="1596" y="443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5" name="Group 228"/>
              <p:cNvGrpSpPr>
                <a:grpSpLocks/>
              </p:cNvGrpSpPr>
              <p:nvPr/>
            </p:nvGrpSpPr>
            <p:grpSpPr bwMode="auto">
              <a:xfrm>
                <a:off x="2514" y="4433"/>
                <a:ext cx="918" cy="403"/>
                <a:chOff x="2514" y="4433"/>
                <a:chExt cx="918" cy="403"/>
              </a:xfrm>
            </p:grpSpPr>
            <p:sp>
              <p:nvSpPr>
                <p:cNvPr id="8412" name="Rectangle 60"/>
                <p:cNvSpPr>
                  <a:spLocks noChangeArrowheads="1"/>
                </p:cNvSpPr>
                <p:nvPr/>
              </p:nvSpPr>
              <p:spPr bwMode="auto">
                <a:xfrm>
                  <a:off x="2542" y="443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13" name="Rectangle 227"/>
                <p:cNvSpPr>
                  <a:spLocks noChangeArrowheads="1"/>
                </p:cNvSpPr>
                <p:nvPr/>
              </p:nvSpPr>
              <p:spPr bwMode="auto">
                <a:xfrm>
                  <a:off x="2514" y="443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6" name="Group 230"/>
              <p:cNvGrpSpPr>
                <a:grpSpLocks/>
              </p:cNvGrpSpPr>
              <p:nvPr/>
            </p:nvGrpSpPr>
            <p:grpSpPr bwMode="auto">
              <a:xfrm>
                <a:off x="3432" y="4433"/>
                <a:ext cx="918" cy="403"/>
                <a:chOff x="3432" y="4433"/>
                <a:chExt cx="918" cy="403"/>
              </a:xfrm>
            </p:grpSpPr>
            <p:sp>
              <p:nvSpPr>
                <p:cNvPr id="8410" name="Rectangle 61"/>
                <p:cNvSpPr>
                  <a:spLocks noChangeArrowheads="1"/>
                </p:cNvSpPr>
                <p:nvPr/>
              </p:nvSpPr>
              <p:spPr bwMode="auto">
                <a:xfrm>
                  <a:off x="3460" y="443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11" name="Rectangle 229"/>
                <p:cNvSpPr>
                  <a:spLocks noChangeArrowheads="1"/>
                </p:cNvSpPr>
                <p:nvPr/>
              </p:nvSpPr>
              <p:spPr bwMode="auto">
                <a:xfrm>
                  <a:off x="3432" y="443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7" name="Group 232"/>
              <p:cNvGrpSpPr>
                <a:grpSpLocks/>
              </p:cNvGrpSpPr>
              <p:nvPr/>
            </p:nvGrpSpPr>
            <p:grpSpPr bwMode="auto">
              <a:xfrm>
                <a:off x="4350" y="4433"/>
                <a:ext cx="918" cy="403"/>
                <a:chOff x="4350" y="4433"/>
                <a:chExt cx="918" cy="403"/>
              </a:xfrm>
            </p:grpSpPr>
            <p:sp>
              <p:nvSpPr>
                <p:cNvPr id="8408" name="Rectangle 62"/>
                <p:cNvSpPr>
                  <a:spLocks noChangeArrowheads="1"/>
                </p:cNvSpPr>
                <p:nvPr/>
              </p:nvSpPr>
              <p:spPr bwMode="auto">
                <a:xfrm>
                  <a:off x="4378" y="443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09" name="Rectangle 231"/>
                <p:cNvSpPr>
                  <a:spLocks noChangeArrowheads="1"/>
                </p:cNvSpPr>
                <p:nvPr/>
              </p:nvSpPr>
              <p:spPr bwMode="auto">
                <a:xfrm>
                  <a:off x="4350" y="443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8" name="Group 234"/>
              <p:cNvGrpSpPr>
                <a:grpSpLocks/>
              </p:cNvGrpSpPr>
              <p:nvPr/>
            </p:nvGrpSpPr>
            <p:grpSpPr bwMode="auto">
              <a:xfrm>
                <a:off x="0" y="4836"/>
                <a:ext cx="1596" cy="403"/>
                <a:chOff x="0" y="4836"/>
                <a:chExt cx="1596" cy="403"/>
              </a:xfrm>
            </p:grpSpPr>
            <p:sp>
              <p:nvSpPr>
                <p:cNvPr id="8406" name="Rectangle 63"/>
                <p:cNvSpPr>
                  <a:spLocks noChangeArrowheads="1"/>
                </p:cNvSpPr>
                <p:nvPr/>
              </p:nvSpPr>
              <p:spPr bwMode="auto">
                <a:xfrm>
                  <a:off x="28" y="4836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Výtvarná výchova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07" name="Rectangle 233"/>
                <p:cNvSpPr>
                  <a:spLocks noChangeArrowheads="1"/>
                </p:cNvSpPr>
                <p:nvPr/>
              </p:nvSpPr>
              <p:spPr bwMode="auto">
                <a:xfrm>
                  <a:off x="0" y="4836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59" name="Group 236"/>
              <p:cNvGrpSpPr>
                <a:grpSpLocks/>
              </p:cNvGrpSpPr>
              <p:nvPr/>
            </p:nvGrpSpPr>
            <p:grpSpPr bwMode="auto">
              <a:xfrm>
                <a:off x="1596" y="4836"/>
                <a:ext cx="918" cy="403"/>
                <a:chOff x="1596" y="4836"/>
                <a:chExt cx="918" cy="403"/>
              </a:xfrm>
            </p:grpSpPr>
            <p:sp>
              <p:nvSpPr>
                <p:cNvPr id="8404" name="Rectangle 64"/>
                <p:cNvSpPr>
                  <a:spLocks noChangeArrowheads="1"/>
                </p:cNvSpPr>
                <p:nvPr/>
              </p:nvSpPr>
              <p:spPr bwMode="auto">
                <a:xfrm>
                  <a:off x="1624" y="483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3)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05" name="Rectangle 235"/>
                <p:cNvSpPr>
                  <a:spLocks noChangeArrowheads="1"/>
                </p:cNvSpPr>
                <p:nvPr/>
              </p:nvSpPr>
              <p:spPr bwMode="auto">
                <a:xfrm>
                  <a:off x="1596" y="483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0" name="Group 238"/>
              <p:cNvGrpSpPr>
                <a:grpSpLocks/>
              </p:cNvGrpSpPr>
              <p:nvPr/>
            </p:nvGrpSpPr>
            <p:grpSpPr bwMode="auto">
              <a:xfrm>
                <a:off x="2514" y="4836"/>
                <a:ext cx="918" cy="403"/>
                <a:chOff x="2514" y="4836"/>
                <a:chExt cx="918" cy="403"/>
              </a:xfrm>
            </p:grpSpPr>
            <p:sp>
              <p:nvSpPr>
                <p:cNvPr id="8402" name="Rectangle 65"/>
                <p:cNvSpPr>
                  <a:spLocks noChangeArrowheads="1"/>
                </p:cNvSpPr>
                <p:nvPr/>
              </p:nvSpPr>
              <p:spPr bwMode="auto">
                <a:xfrm>
                  <a:off x="2542" y="483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3)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03" name="Rectangle 237"/>
                <p:cNvSpPr>
                  <a:spLocks noChangeArrowheads="1"/>
                </p:cNvSpPr>
                <p:nvPr/>
              </p:nvSpPr>
              <p:spPr bwMode="auto">
                <a:xfrm>
                  <a:off x="2514" y="483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1" name="Group 240"/>
              <p:cNvGrpSpPr>
                <a:grpSpLocks/>
              </p:cNvGrpSpPr>
              <p:nvPr/>
            </p:nvGrpSpPr>
            <p:grpSpPr bwMode="auto">
              <a:xfrm>
                <a:off x="3432" y="4836"/>
                <a:ext cx="918" cy="403"/>
                <a:chOff x="3432" y="4836"/>
                <a:chExt cx="918" cy="403"/>
              </a:xfrm>
            </p:grpSpPr>
            <p:sp>
              <p:nvSpPr>
                <p:cNvPr id="8400" name="Rectangle 66"/>
                <p:cNvSpPr>
                  <a:spLocks noChangeArrowheads="1"/>
                </p:cNvSpPr>
                <p:nvPr/>
              </p:nvSpPr>
              <p:spPr bwMode="auto">
                <a:xfrm>
                  <a:off x="3460" y="483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401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32" y="483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2" name="Group 242"/>
              <p:cNvGrpSpPr>
                <a:grpSpLocks/>
              </p:cNvGrpSpPr>
              <p:nvPr/>
            </p:nvGrpSpPr>
            <p:grpSpPr bwMode="auto">
              <a:xfrm>
                <a:off x="4350" y="4836"/>
                <a:ext cx="918" cy="403"/>
                <a:chOff x="4350" y="4836"/>
                <a:chExt cx="918" cy="403"/>
              </a:xfrm>
            </p:grpSpPr>
            <p:sp>
              <p:nvSpPr>
                <p:cNvPr id="8398" name="Rectangle 67"/>
                <p:cNvSpPr>
                  <a:spLocks noChangeArrowheads="1"/>
                </p:cNvSpPr>
                <p:nvPr/>
              </p:nvSpPr>
              <p:spPr bwMode="auto">
                <a:xfrm>
                  <a:off x="4378" y="4836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99" name="Rectangle 241"/>
                <p:cNvSpPr>
                  <a:spLocks noChangeArrowheads="1"/>
                </p:cNvSpPr>
                <p:nvPr/>
              </p:nvSpPr>
              <p:spPr bwMode="auto">
                <a:xfrm>
                  <a:off x="4350" y="4836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3" name="Group 244"/>
              <p:cNvGrpSpPr>
                <a:grpSpLocks/>
              </p:cNvGrpSpPr>
              <p:nvPr/>
            </p:nvGrpSpPr>
            <p:grpSpPr bwMode="auto">
              <a:xfrm>
                <a:off x="0" y="5239"/>
                <a:ext cx="1596" cy="403"/>
                <a:chOff x="0" y="5239"/>
                <a:chExt cx="1596" cy="403"/>
              </a:xfrm>
            </p:grpSpPr>
            <p:sp>
              <p:nvSpPr>
                <p:cNvPr id="8396" name="Rectangle 68"/>
                <p:cNvSpPr>
                  <a:spLocks noChangeArrowheads="1"/>
                </p:cNvSpPr>
                <p:nvPr/>
              </p:nvSpPr>
              <p:spPr bwMode="auto">
                <a:xfrm>
                  <a:off x="28" y="5239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Hudební výchova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97" name="Rectangle 243"/>
                <p:cNvSpPr>
                  <a:spLocks noChangeArrowheads="1"/>
                </p:cNvSpPr>
                <p:nvPr/>
              </p:nvSpPr>
              <p:spPr bwMode="auto">
                <a:xfrm>
                  <a:off x="0" y="5239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4" name="Group 246"/>
              <p:cNvGrpSpPr>
                <a:grpSpLocks/>
              </p:cNvGrpSpPr>
              <p:nvPr/>
            </p:nvGrpSpPr>
            <p:grpSpPr bwMode="auto">
              <a:xfrm>
                <a:off x="1596" y="5239"/>
                <a:ext cx="918" cy="403"/>
                <a:chOff x="1596" y="5239"/>
                <a:chExt cx="918" cy="403"/>
              </a:xfrm>
            </p:grpSpPr>
            <p:sp>
              <p:nvSpPr>
                <p:cNvPr id="8394" name="Rectangle 69"/>
                <p:cNvSpPr>
                  <a:spLocks noChangeArrowheads="1"/>
                </p:cNvSpPr>
                <p:nvPr/>
              </p:nvSpPr>
              <p:spPr bwMode="auto">
                <a:xfrm>
                  <a:off x="1624" y="523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3)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95" name="Rectangle 245"/>
                <p:cNvSpPr>
                  <a:spLocks noChangeArrowheads="1"/>
                </p:cNvSpPr>
                <p:nvPr/>
              </p:nvSpPr>
              <p:spPr bwMode="auto">
                <a:xfrm>
                  <a:off x="1596" y="523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5" name="Group 248"/>
              <p:cNvGrpSpPr>
                <a:grpSpLocks/>
              </p:cNvGrpSpPr>
              <p:nvPr/>
            </p:nvGrpSpPr>
            <p:grpSpPr bwMode="auto">
              <a:xfrm>
                <a:off x="2514" y="5239"/>
                <a:ext cx="918" cy="403"/>
                <a:chOff x="2514" y="5239"/>
                <a:chExt cx="918" cy="403"/>
              </a:xfrm>
            </p:grpSpPr>
            <p:sp>
              <p:nvSpPr>
                <p:cNvPr id="8392" name="Rectangle 70"/>
                <p:cNvSpPr>
                  <a:spLocks noChangeArrowheads="1"/>
                </p:cNvSpPr>
                <p:nvPr/>
              </p:nvSpPr>
              <p:spPr bwMode="auto">
                <a:xfrm>
                  <a:off x="2542" y="523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3)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93" name="Rectangle 247"/>
                <p:cNvSpPr>
                  <a:spLocks noChangeArrowheads="1"/>
                </p:cNvSpPr>
                <p:nvPr/>
              </p:nvSpPr>
              <p:spPr bwMode="auto">
                <a:xfrm>
                  <a:off x="2514" y="523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6" name="Group 250"/>
              <p:cNvGrpSpPr>
                <a:grpSpLocks/>
              </p:cNvGrpSpPr>
              <p:nvPr/>
            </p:nvGrpSpPr>
            <p:grpSpPr bwMode="auto">
              <a:xfrm>
                <a:off x="3432" y="5239"/>
                <a:ext cx="918" cy="403"/>
                <a:chOff x="3432" y="5239"/>
                <a:chExt cx="918" cy="403"/>
              </a:xfrm>
            </p:grpSpPr>
            <p:sp>
              <p:nvSpPr>
                <p:cNvPr id="8390" name="Rectangle 71"/>
                <p:cNvSpPr>
                  <a:spLocks noChangeArrowheads="1"/>
                </p:cNvSpPr>
                <p:nvPr/>
              </p:nvSpPr>
              <p:spPr bwMode="auto">
                <a:xfrm>
                  <a:off x="3460" y="523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91" name="Rectangle 249"/>
                <p:cNvSpPr>
                  <a:spLocks noChangeArrowheads="1"/>
                </p:cNvSpPr>
                <p:nvPr/>
              </p:nvSpPr>
              <p:spPr bwMode="auto">
                <a:xfrm>
                  <a:off x="3432" y="523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7" name="Group 252"/>
              <p:cNvGrpSpPr>
                <a:grpSpLocks/>
              </p:cNvGrpSpPr>
              <p:nvPr/>
            </p:nvGrpSpPr>
            <p:grpSpPr bwMode="auto">
              <a:xfrm>
                <a:off x="4350" y="5239"/>
                <a:ext cx="918" cy="403"/>
                <a:chOff x="4350" y="5239"/>
                <a:chExt cx="918" cy="403"/>
              </a:xfrm>
            </p:grpSpPr>
            <p:sp>
              <p:nvSpPr>
                <p:cNvPr id="8388" name="Rectangle 72"/>
                <p:cNvSpPr>
                  <a:spLocks noChangeArrowheads="1"/>
                </p:cNvSpPr>
                <p:nvPr/>
              </p:nvSpPr>
              <p:spPr bwMode="auto">
                <a:xfrm>
                  <a:off x="4378" y="5239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89" name="Rectangle 251"/>
                <p:cNvSpPr>
                  <a:spLocks noChangeArrowheads="1"/>
                </p:cNvSpPr>
                <p:nvPr/>
              </p:nvSpPr>
              <p:spPr bwMode="auto">
                <a:xfrm>
                  <a:off x="4350" y="5239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8" name="Group 254"/>
              <p:cNvGrpSpPr>
                <a:grpSpLocks/>
              </p:cNvGrpSpPr>
              <p:nvPr/>
            </p:nvGrpSpPr>
            <p:grpSpPr bwMode="auto">
              <a:xfrm>
                <a:off x="0" y="5642"/>
                <a:ext cx="1596" cy="403"/>
                <a:chOff x="0" y="5642"/>
                <a:chExt cx="1596" cy="403"/>
              </a:xfrm>
            </p:grpSpPr>
            <p:sp>
              <p:nvSpPr>
                <p:cNvPr id="8386" name="Rectangle 73"/>
                <p:cNvSpPr>
                  <a:spLocks noChangeArrowheads="1"/>
                </p:cNvSpPr>
                <p:nvPr/>
              </p:nvSpPr>
              <p:spPr bwMode="auto">
                <a:xfrm>
                  <a:off x="28" y="5642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Tělesná výchova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87" name="Rectangle 253"/>
                <p:cNvSpPr>
                  <a:spLocks noChangeArrowheads="1"/>
                </p:cNvSpPr>
                <p:nvPr/>
              </p:nvSpPr>
              <p:spPr bwMode="auto">
                <a:xfrm>
                  <a:off x="0" y="5642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69" name="Group 256"/>
              <p:cNvGrpSpPr>
                <a:grpSpLocks/>
              </p:cNvGrpSpPr>
              <p:nvPr/>
            </p:nvGrpSpPr>
            <p:grpSpPr bwMode="auto">
              <a:xfrm>
                <a:off x="1596" y="5642"/>
                <a:ext cx="918" cy="403"/>
                <a:chOff x="1596" y="5642"/>
                <a:chExt cx="918" cy="403"/>
              </a:xfrm>
            </p:grpSpPr>
            <p:sp>
              <p:nvSpPr>
                <p:cNvPr id="8384" name="Rectangle 74"/>
                <p:cNvSpPr>
                  <a:spLocks noChangeArrowheads="1"/>
                </p:cNvSpPr>
                <p:nvPr/>
              </p:nvSpPr>
              <p:spPr bwMode="auto">
                <a:xfrm>
                  <a:off x="1624" y="564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85" name="Rectangle 255"/>
                <p:cNvSpPr>
                  <a:spLocks noChangeArrowheads="1"/>
                </p:cNvSpPr>
                <p:nvPr/>
              </p:nvSpPr>
              <p:spPr bwMode="auto">
                <a:xfrm>
                  <a:off x="1596" y="564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0" name="Group 258"/>
              <p:cNvGrpSpPr>
                <a:grpSpLocks/>
              </p:cNvGrpSpPr>
              <p:nvPr/>
            </p:nvGrpSpPr>
            <p:grpSpPr bwMode="auto">
              <a:xfrm>
                <a:off x="2514" y="5642"/>
                <a:ext cx="918" cy="403"/>
                <a:chOff x="2514" y="5642"/>
                <a:chExt cx="918" cy="403"/>
              </a:xfrm>
            </p:grpSpPr>
            <p:sp>
              <p:nvSpPr>
                <p:cNvPr id="8382" name="Rectangle 75"/>
                <p:cNvSpPr>
                  <a:spLocks noChangeArrowheads="1"/>
                </p:cNvSpPr>
                <p:nvPr/>
              </p:nvSpPr>
              <p:spPr bwMode="auto">
                <a:xfrm>
                  <a:off x="2542" y="564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8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14" y="564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1" name="Group 260"/>
              <p:cNvGrpSpPr>
                <a:grpSpLocks/>
              </p:cNvGrpSpPr>
              <p:nvPr/>
            </p:nvGrpSpPr>
            <p:grpSpPr bwMode="auto">
              <a:xfrm>
                <a:off x="3432" y="5642"/>
                <a:ext cx="918" cy="403"/>
                <a:chOff x="3432" y="5642"/>
                <a:chExt cx="918" cy="403"/>
              </a:xfrm>
            </p:grpSpPr>
            <p:sp>
              <p:nvSpPr>
                <p:cNvPr id="8380" name="Rectangle 76"/>
                <p:cNvSpPr>
                  <a:spLocks noChangeArrowheads="1"/>
                </p:cNvSpPr>
                <p:nvPr/>
              </p:nvSpPr>
              <p:spPr bwMode="auto">
                <a:xfrm>
                  <a:off x="3460" y="564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81" name="Rectangle 259"/>
                <p:cNvSpPr>
                  <a:spLocks noChangeArrowheads="1"/>
                </p:cNvSpPr>
                <p:nvPr/>
              </p:nvSpPr>
              <p:spPr bwMode="auto">
                <a:xfrm>
                  <a:off x="3432" y="564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2" name="Group 262"/>
              <p:cNvGrpSpPr>
                <a:grpSpLocks/>
              </p:cNvGrpSpPr>
              <p:nvPr/>
            </p:nvGrpSpPr>
            <p:grpSpPr bwMode="auto">
              <a:xfrm>
                <a:off x="4350" y="5642"/>
                <a:ext cx="918" cy="403"/>
                <a:chOff x="4350" y="5642"/>
                <a:chExt cx="918" cy="403"/>
              </a:xfrm>
            </p:grpSpPr>
            <p:sp>
              <p:nvSpPr>
                <p:cNvPr id="8378" name="Rectangle 77"/>
                <p:cNvSpPr>
                  <a:spLocks noChangeArrowheads="1"/>
                </p:cNvSpPr>
                <p:nvPr/>
              </p:nvSpPr>
              <p:spPr bwMode="auto">
                <a:xfrm>
                  <a:off x="4378" y="5642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79" name="Rectangle 261"/>
                <p:cNvSpPr>
                  <a:spLocks noChangeArrowheads="1"/>
                </p:cNvSpPr>
                <p:nvPr/>
              </p:nvSpPr>
              <p:spPr bwMode="auto">
                <a:xfrm>
                  <a:off x="4350" y="5642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3" name="Group 264"/>
              <p:cNvGrpSpPr>
                <a:grpSpLocks/>
              </p:cNvGrpSpPr>
              <p:nvPr/>
            </p:nvGrpSpPr>
            <p:grpSpPr bwMode="auto">
              <a:xfrm>
                <a:off x="0" y="6045"/>
                <a:ext cx="1596" cy="403"/>
                <a:chOff x="0" y="6045"/>
                <a:chExt cx="1596" cy="403"/>
              </a:xfrm>
            </p:grpSpPr>
            <p:sp>
              <p:nvSpPr>
                <p:cNvPr id="8376" name="Rectangle 78"/>
                <p:cNvSpPr>
                  <a:spLocks noChangeArrowheads="1"/>
                </p:cNvSpPr>
                <p:nvPr/>
              </p:nvSpPr>
              <p:spPr bwMode="auto">
                <a:xfrm>
                  <a:off x="28" y="6045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Reálie angl.mluvících zemí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77" name="Rectangle 263"/>
                <p:cNvSpPr>
                  <a:spLocks noChangeArrowheads="1"/>
                </p:cNvSpPr>
                <p:nvPr/>
              </p:nvSpPr>
              <p:spPr bwMode="auto">
                <a:xfrm>
                  <a:off x="0" y="6045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4" name="Group 266"/>
              <p:cNvGrpSpPr>
                <a:grpSpLocks/>
              </p:cNvGrpSpPr>
              <p:nvPr/>
            </p:nvGrpSpPr>
            <p:grpSpPr bwMode="auto">
              <a:xfrm>
                <a:off x="1596" y="6045"/>
                <a:ext cx="918" cy="403"/>
                <a:chOff x="1596" y="6045"/>
                <a:chExt cx="918" cy="403"/>
              </a:xfrm>
            </p:grpSpPr>
            <p:sp>
              <p:nvSpPr>
                <p:cNvPr id="8374" name="Rectangle 79"/>
                <p:cNvSpPr>
                  <a:spLocks noChangeArrowheads="1"/>
                </p:cNvSpPr>
                <p:nvPr/>
              </p:nvSpPr>
              <p:spPr bwMode="auto">
                <a:xfrm>
                  <a:off x="1624" y="604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1)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7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596" y="604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5" name="Group 268"/>
              <p:cNvGrpSpPr>
                <a:grpSpLocks/>
              </p:cNvGrpSpPr>
              <p:nvPr/>
            </p:nvGrpSpPr>
            <p:grpSpPr bwMode="auto">
              <a:xfrm>
                <a:off x="2514" y="6045"/>
                <a:ext cx="918" cy="403"/>
                <a:chOff x="2514" y="6045"/>
                <a:chExt cx="918" cy="403"/>
              </a:xfrm>
            </p:grpSpPr>
            <p:sp>
              <p:nvSpPr>
                <p:cNvPr id="8372" name="Rectangle 80"/>
                <p:cNvSpPr>
                  <a:spLocks noChangeArrowheads="1"/>
                </p:cNvSpPr>
                <p:nvPr/>
              </p:nvSpPr>
              <p:spPr bwMode="auto">
                <a:xfrm>
                  <a:off x="2542" y="604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1)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73" name="Rectangle 267"/>
                <p:cNvSpPr>
                  <a:spLocks noChangeArrowheads="1"/>
                </p:cNvSpPr>
                <p:nvPr/>
              </p:nvSpPr>
              <p:spPr bwMode="auto">
                <a:xfrm>
                  <a:off x="2514" y="604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6" name="Group 270"/>
              <p:cNvGrpSpPr>
                <a:grpSpLocks/>
              </p:cNvGrpSpPr>
              <p:nvPr/>
            </p:nvGrpSpPr>
            <p:grpSpPr bwMode="auto">
              <a:xfrm>
                <a:off x="3432" y="6045"/>
                <a:ext cx="918" cy="403"/>
                <a:chOff x="3432" y="6045"/>
                <a:chExt cx="918" cy="403"/>
              </a:xfrm>
            </p:grpSpPr>
            <p:sp>
              <p:nvSpPr>
                <p:cNvPr id="8370" name="Rectangle 81"/>
                <p:cNvSpPr>
                  <a:spLocks noChangeArrowheads="1"/>
                </p:cNvSpPr>
                <p:nvPr/>
              </p:nvSpPr>
              <p:spPr bwMode="auto">
                <a:xfrm>
                  <a:off x="3460" y="604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71" name="Rectangle 269"/>
                <p:cNvSpPr>
                  <a:spLocks noChangeArrowheads="1"/>
                </p:cNvSpPr>
                <p:nvPr/>
              </p:nvSpPr>
              <p:spPr bwMode="auto">
                <a:xfrm>
                  <a:off x="3432" y="604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7" name="Group 272"/>
              <p:cNvGrpSpPr>
                <a:grpSpLocks/>
              </p:cNvGrpSpPr>
              <p:nvPr/>
            </p:nvGrpSpPr>
            <p:grpSpPr bwMode="auto">
              <a:xfrm>
                <a:off x="4350" y="6045"/>
                <a:ext cx="918" cy="403"/>
                <a:chOff x="4350" y="6045"/>
                <a:chExt cx="918" cy="403"/>
              </a:xfrm>
            </p:grpSpPr>
            <p:sp>
              <p:nvSpPr>
                <p:cNvPr id="836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78" y="6045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6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350" y="6045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8" name="Group 274"/>
              <p:cNvGrpSpPr>
                <a:grpSpLocks/>
              </p:cNvGrpSpPr>
              <p:nvPr/>
            </p:nvGrpSpPr>
            <p:grpSpPr bwMode="auto">
              <a:xfrm>
                <a:off x="0" y="6448"/>
                <a:ext cx="1596" cy="403"/>
                <a:chOff x="0" y="6448"/>
                <a:chExt cx="1596" cy="403"/>
              </a:xfrm>
            </p:grpSpPr>
            <p:sp>
              <p:nvSpPr>
                <p:cNvPr id="8366" name="Rectangle 83"/>
                <p:cNvSpPr>
                  <a:spLocks noChangeArrowheads="1"/>
                </p:cNvSpPr>
                <p:nvPr/>
              </p:nvSpPr>
              <p:spPr bwMode="auto">
                <a:xfrm>
                  <a:off x="28" y="6448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Literatura angl.mluvících zemí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67" name="Rectangle 273"/>
                <p:cNvSpPr>
                  <a:spLocks noChangeArrowheads="1"/>
                </p:cNvSpPr>
                <p:nvPr/>
              </p:nvSpPr>
              <p:spPr bwMode="auto">
                <a:xfrm>
                  <a:off x="0" y="6448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79" name="Group 276"/>
              <p:cNvGrpSpPr>
                <a:grpSpLocks/>
              </p:cNvGrpSpPr>
              <p:nvPr/>
            </p:nvGrpSpPr>
            <p:grpSpPr bwMode="auto">
              <a:xfrm>
                <a:off x="1596" y="6448"/>
                <a:ext cx="918" cy="403"/>
                <a:chOff x="1596" y="6448"/>
                <a:chExt cx="918" cy="403"/>
              </a:xfrm>
            </p:grpSpPr>
            <p:sp>
              <p:nvSpPr>
                <p:cNvPr id="8364" name="Rectangle 84"/>
                <p:cNvSpPr>
                  <a:spLocks noChangeArrowheads="1"/>
                </p:cNvSpPr>
                <p:nvPr/>
              </p:nvSpPr>
              <p:spPr bwMode="auto">
                <a:xfrm>
                  <a:off x="1624" y="644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65" name="Rectangle 275"/>
                <p:cNvSpPr>
                  <a:spLocks noChangeArrowheads="1"/>
                </p:cNvSpPr>
                <p:nvPr/>
              </p:nvSpPr>
              <p:spPr bwMode="auto">
                <a:xfrm>
                  <a:off x="1596" y="644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0" name="Group 278"/>
              <p:cNvGrpSpPr>
                <a:grpSpLocks/>
              </p:cNvGrpSpPr>
              <p:nvPr/>
            </p:nvGrpSpPr>
            <p:grpSpPr bwMode="auto">
              <a:xfrm>
                <a:off x="2514" y="6448"/>
                <a:ext cx="918" cy="403"/>
                <a:chOff x="2514" y="6448"/>
                <a:chExt cx="918" cy="403"/>
              </a:xfrm>
            </p:grpSpPr>
            <p:sp>
              <p:nvSpPr>
                <p:cNvPr id="8362" name="Rectangle 85"/>
                <p:cNvSpPr>
                  <a:spLocks noChangeArrowheads="1"/>
                </p:cNvSpPr>
                <p:nvPr/>
              </p:nvSpPr>
              <p:spPr bwMode="auto">
                <a:xfrm>
                  <a:off x="2542" y="644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63" name="Rectangle 277"/>
                <p:cNvSpPr>
                  <a:spLocks noChangeArrowheads="1"/>
                </p:cNvSpPr>
                <p:nvPr/>
              </p:nvSpPr>
              <p:spPr bwMode="auto">
                <a:xfrm>
                  <a:off x="2514" y="644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1" name="Group 280"/>
              <p:cNvGrpSpPr>
                <a:grpSpLocks/>
              </p:cNvGrpSpPr>
              <p:nvPr/>
            </p:nvGrpSpPr>
            <p:grpSpPr bwMode="auto">
              <a:xfrm>
                <a:off x="3432" y="6448"/>
                <a:ext cx="918" cy="403"/>
                <a:chOff x="3432" y="6448"/>
                <a:chExt cx="918" cy="403"/>
              </a:xfrm>
            </p:grpSpPr>
            <p:sp>
              <p:nvSpPr>
                <p:cNvPr id="8360" name="Rectangle 86"/>
                <p:cNvSpPr>
                  <a:spLocks noChangeArrowheads="1"/>
                </p:cNvSpPr>
                <p:nvPr/>
              </p:nvSpPr>
              <p:spPr bwMode="auto">
                <a:xfrm>
                  <a:off x="3460" y="644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1)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61" name="Rectangle 279"/>
                <p:cNvSpPr>
                  <a:spLocks noChangeArrowheads="1"/>
                </p:cNvSpPr>
                <p:nvPr/>
              </p:nvSpPr>
              <p:spPr bwMode="auto">
                <a:xfrm>
                  <a:off x="3432" y="644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2" name="Group 282"/>
              <p:cNvGrpSpPr>
                <a:grpSpLocks/>
              </p:cNvGrpSpPr>
              <p:nvPr/>
            </p:nvGrpSpPr>
            <p:grpSpPr bwMode="auto">
              <a:xfrm>
                <a:off x="4350" y="6448"/>
                <a:ext cx="918" cy="403"/>
                <a:chOff x="4350" y="6448"/>
                <a:chExt cx="918" cy="403"/>
              </a:xfrm>
            </p:grpSpPr>
            <p:sp>
              <p:nvSpPr>
                <p:cNvPr id="8358" name="Rectangle 87"/>
                <p:cNvSpPr>
                  <a:spLocks noChangeArrowheads="1"/>
                </p:cNvSpPr>
                <p:nvPr/>
              </p:nvSpPr>
              <p:spPr bwMode="auto">
                <a:xfrm>
                  <a:off x="4378" y="6448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59" name="Rectangle 281"/>
                <p:cNvSpPr>
                  <a:spLocks noChangeArrowheads="1"/>
                </p:cNvSpPr>
                <p:nvPr/>
              </p:nvSpPr>
              <p:spPr bwMode="auto">
                <a:xfrm>
                  <a:off x="4350" y="6448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3" name="Group 284"/>
              <p:cNvGrpSpPr>
                <a:grpSpLocks/>
              </p:cNvGrpSpPr>
              <p:nvPr/>
            </p:nvGrpSpPr>
            <p:grpSpPr bwMode="auto">
              <a:xfrm>
                <a:off x="0" y="6851"/>
                <a:ext cx="1596" cy="403"/>
                <a:chOff x="0" y="6851"/>
                <a:chExt cx="1596" cy="403"/>
              </a:xfrm>
            </p:grpSpPr>
            <p:sp>
              <p:nvSpPr>
                <p:cNvPr id="8356" name="Rectangle 88"/>
                <p:cNvSpPr>
                  <a:spLocks noChangeArrowheads="1"/>
                </p:cNvSpPr>
                <p:nvPr/>
              </p:nvSpPr>
              <p:spPr bwMode="auto">
                <a:xfrm>
                  <a:off x="28" y="6851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Zdravotní propedeutika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57" name="Rectangle 283"/>
                <p:cNvSpPr>
                  <a:spLocks noChangeArrowheads="1"/>
                </p:cNvSpPr>
                <p:nvPr/>
              </p:nvSpPr>
              <p:spPr bwMode="auto">
                <a:xfrm>
                  <a:off x="0" y="6851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4" name="Group 286"/>
              <p:cNvGrpSpPr>
                <a:grpSpLocks/>
              </p:cNvGrpSpPr>
              <p:nvPr/>
            </p:nvGrpSpPr>
            <p:grpSpPr bwMode="auto">
              <a:xfrm>
                <a:off x="1596" y="6851"/>
                <a:ext cx="918" cy="403"/>
                <a:chOff x="1596" y="6851"/>
                <a:chExt cx="918" cy="403"/>
              </a:xfrm>
            </p:grpSpPr>
            <p:sp>
              <p:nvSpPr>
                <p:cNvPr id="8354" name="Rectangle 89"/>
                <p:cNvSpPr>
                  <a:spLocks noChangeArrowheads="1"/>
                </p:cNvSpPr>
                <p:nvPr/>
              </p:nvSpPr>
              <p:spPr bwMode="auto">
                <a:xfrm>
                  <a:off x="1624" y="685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0+1/3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55" name="Rectangle 285"/>
                <p:cNvSpPr>
                  <a:spLocks noChangeArrowheads="1"/>
                </p:cNvSpPr>
                <p:nvPr/>
              </p:nvSpPr>
              <p:spPr bwMode="auto">
                <a:xfrm>
                  <a:off x="1596" y="685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5" name="Group 288"/>
              <p:cNvGrpSpPr>
                <a:grpSpLocks/>
              </p:cNvGrpSpPr>
              <p:nvPr/>
            </p:nvGrpSpPr>
            <p:grpSpPr bwMode="auto">
              <a:xfrm>
                <a:off x="2514" y="6851"/>
                <a:ext cx="918" cy="403"/>
                <a:chOff x="2514" y="6851"/>
                <a:chExt cx="918" cy="403"/>
              </a:xfrm>
            </p:grpSpPr>
            <p:sp>
              <p:nvSpPr>
                <p:cNvPr id="8352" name="Rectangle 90"/>
                <p:cNvSpPr>
                  <a:spLocks noChangeArrowheads="1"/>
                </p:cNvSpPr>
                <p:nvPr/>
              </p:nvSpPr>
              <p:spPr bwMode="auto">
                <a:xfrm>
                  <a:off x="2542" y="685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53" name="Rectangle 287"/>
                <p:cNvSpPr>
                  <a:spLocks noChangeArrowheads="1"/>
                </p:cNvSpPr>
                <p:nvPr/>
              </p:nvSpPr>
              <p:spPr bwMode="auto">
                <a:xfrm>
                  <a:off x="2514" y="685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6" name="Group 290"/>
              <p:cNvGrpSpPr>
                <a:grpSpLocks/>
              </p:cNvGrpSpPr>
              <p:nvPr/>
            </p:nvGrpSpPr>
            <p:grpSpPr bwMode="auto">
              <a:xfrm>
                <a:off x="3432" y="6851"/>
                <a:ext cx="918" cy="403"/>
                <a:chOff x="3432" y="6851"/>
                <a:chExt cx="918" cy="403"/>
              </a:xfrm>
            </p:grpSpPr>
            <p:sp>
              <p:nvSpPr>
                <p:cNvPr id="8350" name="Rectangle 91"/>
                <p:cNvSpPr>
                  <a:spLocks noChangeArrowheads="1"/>
                </p:cNvSpPr>
                <p:nvPr/>
              </p:nvSpPr>
              <p:spPr bwMode="auto">
                <a:xfrm>
                  <a:off x="3460" y="685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5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32" y="685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7" name="Group 292"/>
              <p:cNvGrpSpPr>
                <a:grpSpLocks/>
              </p:cNvGrpSpPr>
              <p:nvPr/>
            </p:nvGrpSpPr>
            <p:grpSpPr bwMode="auto">
              <a:xfrm>
                <a:off x="4350" y="6851"/>
                <a:ext cx="918" cy="403"/>
                <a:chOff x="4350" y="6851"/>
                <a:chExt cx="918" cy="403"/>
              </a:xfrm>
            </p:grpSpPr>
            <p:sp>
              <p:nvSpPr>
                <p:cNvPr id="8348" name="Rectangle 92"/>
                <p:cNvSpPr>
                  <a:spLocks noChangeArrowheads="1"/>
                </p:cNvSpPr>
                <p:nvPr/>
              </p:nvSpPr>
              <p:spPr bwMode="auto">
                <a:xfrm>
                  <a:off x="4378" y="6851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49" name="Rectangle 291"/>
                <p:cNvSpPr>
                  <a:spLocks noChangeArrowheads="1"/>
                </p:cNvSpPr>
                <p:nvPr/>
              </p:nvSpPr>
              <p:spPr bwMode="auto">
                <a:xfrm>
                  <a:off x="4350" y="6851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8" name="Group 294"/>
              <p:cNvGrpSpPr>
                <a:grpSpLocks/>
              </p:cNvGrpSpPr>
              <p:nvPr/>
            </p:nvGrpSpPr>
            <p:grpSpPr bwMode="auto">
              <a:xfrm>
                <a:off x="0" y="7254"/>
                <a:ext cx="1596" cy="403"/>
                <a:chOff x="0" y="7254"/>
                <a:chExt cx="1596" cy="403"/>
              </a:xfrm>
            </p:grpSpPr>
            <p:sp>
              <p:nvSpPr>
                <p:cNvPr id="8346" name="Rectangle 93"/>
                <p:cNvSpPr>
                  <a:spLocks noChangeArrowheads="1"/>
                </p:cNvSpPr>
                <p:nvPr/>
              </p:nvSpPr>
              <p:spPr bwMode="auto">
                <a:xfrm>
                  <a:off x="28" y="7254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Bloky volitelných předmětů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47" name="Rectangle 293"/>
                <p:cNvSpPr>
                  <a:spLocks noChangeArrowheads="1"/>
                </p:cNvSpPr>
                <p:nvPr/>
              </p:nvSpPr>
              <p:spPr bwMode="auto">
                <a:xfrm>
                  <a:off x="0" y="7254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89" name="Group 296"/>
              <p:cNvGrpSpPr>
                <a:grpSpLocks/>
              </p:cNvGrpSpPr>
              <p:nvPr/>
            </p:nvGrpSpPr>
            <p:grpSpPr bwMode="auto">
              <a:xfrm>
                <a:off x="1596" y="7254"/>
                <a:ext cx="918" cy="403"/>
                <a:chOff x="1596" y="7254"/>
                <a:chExt cx="918" cy="403"/>
              </a:xfrm>
            </p:grpSpPr>
            <p:sp>
              <p:nvSpPr>
                <p:cNvPr id="8344" name="Rectangle 94"/>
                <p:cNvSpPr>
                  <a:spLocks noChangeArrowheads="1"/>
                </p:cNvSpPr>
                <p:nvPr/>
              </p:nvSpPr>
              <p:spPr bwMode="auto">
                <a:xfrm>
                  <a:off x="1624" y="725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45" name="Rectangle 295"/>
                <p:cNvSpPr>
                  <a:spLocks noChangeArrowheads="1"/>
                </p:cNvSpPr>
                <p:nvPr/>
              </p:nvSpPr>
              <p:spPr bwMode="auto">
                <a:xfrm>
                  <a:off x="1596" y="725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0" name="Group 298"/>
              <p:cNvGrpSpPr>
                <a:grpSpLocks/>
              </p:cNvGrpSpPr>
              <p:nvPr/>
            </p:nvGrpSpPr>
            <p:grpSpPr bwMode="auto">
              <a:xfrm>
                <a:off x="2514" y="7254"/>
                <a:ext cx="918" cy="403"/>
                <a:chOff x="2514" y="7254"/>
                <a:chExt cx="918" cy="403"/>
              </a:xfrm>
            </p:grpSpPr>
            <p:sp>
              <p:nvSpPr>
                <p:cNvPr id="8342" name="Rectangle 95"/>
                <p:cNvSpPr>
                  <a:spLocks noChangeArrowheads="1"/>
                </p:cNvSpPr>
                <p:nvPr/>
              </p:nvSpPr>
              <p:spPr bwMode="auto">
                <a:xfrm>
                  <a:off x="2542" y="725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43" name="Rectangle 297"/>
                <p:cNvSpPr>
                  <a:spLocks noChangeArrowheads="1"/>
                </p:cNvSpPr>
                <p:nvPr/>
              </p:nvSpPr>
              <p:spPr bwMode="auto">
                <a:xfrm>
                  <a:off x="2514" y="725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1" name="Group 300"/>
              <p:cNvGrpSpPr>
                <a:grpSpLocks/>
              </p:cNvGrpSpPr>
              <p:nvPr/>
            </p:nvGrpSpPr>
            <p:grpSpPr bwMode="auto">
              <a:xfrm>
                <a:off x="3432" y="7254"/>
                <a:ext cx="918" cy="403"/>
                <a:chOff x="3432" y="7254"/>
                <a:chExt cx="918" cy="403"/>
              </a:xfrm>
            </p:grpSpPr>
            <p:sp>
              <p:nvSpPr>
                <p:cNvPr id="8340" name="Rectangle 96"/>
                <p:cNvSpPr>
                  <a:spLocks noChangeArrowheads="1"/>
                </p:cNvSpPr>
                <p:nvPr/>
              </p:nvSpPr>
              <p:spPr bwMode="auto">
                <a:xfrm>
                  <a:off x="3460" y="725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41" name="Rectangle 299"/>
                <p:cNvSpPr>
                  <a:spLocks noChangeArrowheads="1"/>
                </p:cNvSpPr>
                <p:nvPr/>
              </p:nvSpPr>
              <p:spPr bwMode="auto">
                <a:xfrm>
                  <a:off x="3432" y="725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2" name="Group 302"/>
              <p:cNvGrpSpPr>
                <a:grpSpLocks/>
              </p:cNvGrpSpPr>
              <p:nvPr/>
            </p:nvGrpSpPr>
            <p:grpSpPr bwMode="auto">
              <a:xfrm>
                <a:off x="4350" y="7254"/>
                <a:ext cx="918" cy="403"/>
                <a:chOff x="4350" y="7254"/>
                <a:chExt cx="918" cy="403"/>
              </a:xfrm>
            </p:grpSpPr>
            <p:sp>
              <p:nvSpPr>
                <p:cNvPr id="8338" name="Rectangle 97"/>
                <p:cNvSpPr>
                  <a:spLocks noChangeArrowheads="1"/>
                </p:cNvSpPr>
                <p:nvPr/>
              </p:nvSpPr>
              <p:spPr bwMode="auto">
                <a:xfrm>
                  <a:off x="4378" y="7254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3 x 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3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350" y="7254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3" name="Group 304"/>
              <p:cNvGrpSpPr>
                <a:grpSpLocks/>
              </p:cNvGrpSpPr>
              <p:nvPr/>
            </p:nvGrpSpPr>
            <p:grpSpPr bwMode="auto">
              <a:xfrm>
                <a:off x="0" y="7657"/>
                <a:ext cx="1596" cy="403"/>
                <a:chOff x="0" y="7657"/>
                <a:chExt cx="1596" cy="403"/>
              </a:xfrm>
            </p:grpSpPr>
            <p:sp>
              <p:nvSpPr>
                <p:cNvPr id="8336" name="Rectangle 98"/>
                <p:cNvSpPr>
                  <a:spLocks noChangeArrowheads="1"/>
                </p:cNvSpPr>
                <p:nvPr/>
              </p:nvSpPr>
              <p:spPr bwMode="auto">
                <a:xfrm>
                  <a:off x="28" y="7657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Volitelný předmět 1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37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7657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4" name="Group 306"/>
              <p:cNvGrpSpPr>
                <a:grpSpLocks/>
              </p:cNvGrpSpPr>
              <p:nvPr/>
            </p:nvGrpSpPr>
            <p:grpSpPr bwMode="auto">
              <a:xfrm>
                <a:off x="1596" y="7657"/>
                <a:ext cx="918" cy="403"/>
                <a:chOff x="1596" y="7657"/>
                <a:chExt cx="918" cy="403"/>
              </a:xfrm>
            </p:grpSpPr>
            <p:sp>
              <p:nvSpPr>
                <p:cNvPr id="8334" name="Rectangle 99"/>
                <p:cNvSpPr>
                  <a:spLocks noChangeArrowheads="1"/>
                </p:cNvSpPr>
                <p:nvPr/>
              </p:nvSpPr>
              <p:spPr bwMode="auto">
                <a:xfrm>
                  <a:off x="1624" y="765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35" name="Rectangle 305"/>
                <p:cNvSpPr>
                  <a:spLocks noChangeArrowheads="1"/>
                </p:cNvSpPr>
                <p:nvPr/>
              </p:nvSpPr>
              <p:spPr bwMode="auto">
                <a:xfrm>
                  <a:off x="1596" y="765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5" name="Group 308"/>
              <p:cNvGrpSpPr>
                <a:grpSpLocks/>
              </p:cNvGrpSpPr>
              <p:nvPr/>
            </p:nvGrpSpPr>
            <p:grpSpPr bwMode="auto">
              <a:xfrm>
                <a:off x="2514" y="7657"/>
                <a:ext cx="918" cy="403"/>
                <a:chOff x="2514" y="7657"/>
                <a:chExt cx="918" cy="403"/>
              </a:xfrm>
            </p:grpSpPr>
            <p:sp>
              <p:nvSpPr>
                <p:cNvPr id="83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542" y="765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33" name="Rectangle 307"/>
                <p:cNvSpPr>
                  <a:spLocks noChangeArrowheads="1"/>
                </p:cNvSpPr>
                <p:nvPr/>
              </p:nvSpPr>
              <p:spPr bwMode="auto">
                <a:xfrm>
                  <a:off x="2514" y="765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6" name="Group 310"/>
              <p:cNvGrpSpPr>
                <a:grpSpLocks/>
              </p:cNvGrpSpPr>
              <p:nvPr/>
            </p:nvGrpSpPr>
            <p:grpSpPr bwMode="auto">
              <a:xfrm>
                <a:off x="3432" y="7657"/>
                <a:ext cx="918" cy="403"/>
                <a:chOff x="3432" y="7657"/>
                <a:chExt cx="918" cy="403"/>
              </a:xfrm>
            </p:grpSpPr>
            <p:sp>
              <p:nvSpPr>
                <p:cNvPr id="8330" name="Rectangle 101"/>
                <p:cNvSpPr>
                  <a:spLocks noChangeArrowheads="1"/>
                </p:cNvSpPr>
                <p:nvPr/>
              </p:nvSpPr>
              <p:spPr bwMode="auto">
                <a:xfrm>
                  <a:off x="3460" y="765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31" name="Rectangle 309"/>
                <p:cNvSpPr>
                  <a:spLocks noChangeArrowheads="1"/>
                </p:cNvSpPr>
                <p:nvPr/>
              </p:nvSpPr>
              <p:spPr bwMode="auto">
                <a:xfrm>
                  <a:off x="3432" y="765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7" name="Group 312"/>
              <p:cNvGrpSpPr>
                <a:grpSpLocks/>
              </p:cNvGrpSpPr>
              <p:nvPr/>
            </p:nvGrpSpPr>
            <p:grpSpPr bwMode="auto">
              <a:xfrm>
                <a:off x="4350" y="7657"/>
                <a:ext cx="918" cy="403"/>
                <a:chOff x="4350" y="7657"/>
                <a:chExt cx="918" cy="403"/>
              </a:xfrm>
            </p:grpSpPr>
            <p:sp>
              <p:nvSpPr>
                <p:cNvPr id="8328" name="Rectangle 102"/>
                <p:cNvSpPr>
                  <a:spLocks noChangeArrowheads="1"/>
                </p:cNvSpPr>
                <p:nvPr/>
              </p:nvSpPr>
              <p:spPr bwMode="auto">
                <a:xfrm>
                  <a:off x="4378" y="7657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29" name="Rectangle 311"/>
                <p:cNvSpPr>
                  <a:spLocks noChangeArrowheads="1"/>
                </p:cNvSpPr>
                <p:nvPr/>
              </p:nvSpPr>
              <p:spPr bwMode="auto">
                <a:xfrm>
                  <a:off x="4350" y="7657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8" name="Group 314"/>
              <p:cNvGrpSpPr>
                <a:grpSpLocks/>
              </p:cNvGrpSpPr>
              <p:nvPr/>
            </p:nvGrpSpPr>
            <p:grpSpPr bwMode="auto">
              <a:xfrm>
                <a:off x="0" y="8060"/>
                <a:ext cx="1596" cy="403"/>
                <a:chOff x="0" y="8060"/>
                <a:chExt cx="1596" cy="403"/>
              </a:xfrm>
            </p:grpSpPr>
            <p:sp>
              <p:nvSpPr>
                <p:cNvPr id="8326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" y="8060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Volitelný předmět 2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27" name="Rectangle 313"/>
                <p:cNvSpPr>
                  <a:spLocks noChangeArrowheads="1"/>
                </p:cNvSpPr>
                <p:nvPr/>
              </p:nvSpPr>
              <p:spPr bwMode="auto">
                <a:xfrm>
                  <a:off x="0" y="8060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99" name="Group 316"/>
              <p:cNvGrpSpPr>
                <a:grpSpLocks/>
              </p:cNvGrpSpPr>
              <p:nvPr/>
            </p:nvGrpSpPr>
            <p:grpSpPr bwMode="auto">
              <a:xfrm>
                <a:off x="1596" y="8060"/>
                <a:ext cx="918" cy="403"/>
                <a:chOff x="1596" y="8060"/>
                <a:chExt cx="918" cy="403"/>
              </a:xfrm>
            </p:grpSpPr>
            <p:sp>
              <p:nvSpPr>
                <p:cNvPr id="8324" name="Rectangle 104"/>
                <p:cNvSpPr>
                  <a:spLocks noChangeArrowheads="1"/>
                </p:cNvSpPr>
                <p:nvPr/>
              </p:nvSpPr>
              <p:spPr bwMode="auto">
                <a:xfrm>
                  <a:off x="1624" y="806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25" name="Rectangle 315"/>
                <p:cNvSpPr>
                  <a:spLocks noChangeArrowheads="1"/>
                </p:cNvSpPr>
                <p:nvPr/>
              </p:nvSpPr>
              <p:spPr bwMode="auto">
                <a:xfrm>
                  <a:off x="1596" y="806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0" name="Group 318"/>
              <p:cNvGrpSpPr>
                <a:grpSpLocks/>
              </p:cNvGrpSpPr>
              <p:nvPr/>
            </p:nvGrpSpPr>
            <p:grpSpPr bwMode="auto">
              <a:xfrm>
                <a:off x="2514" y="8060"/>
                <a:ext cx="918" cy="403"/>
                <a:chOff x="2514" y="8060"/>
                <a:chExt cx="918" cy="403"/>
              </a:xfrm>
            </p:grpSpPr>
            <p:sp>
              <p:nvSpPr>
                <p:cNvPr id="8322" name="Rectangle 105"/>
                <p:cNvSpPr>
                  <a:spLocks noChangeArrowheads="1"/>
                </p:cNvSpPr>
                <p:nvPr/>
              </p:nvSpPr>
              <p:spPr bwMode="auto">
                <a:xfrm>
                  <a:off x="2542" y="806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23" name="Rectangle 317"/>
                <p:cNvSpPr>
                  <a:spLocks noChangeArrowheads="1"/>
                </p:cNvSpPr>
                <p:nvPr/>
              </p:nvSpPr>
              <p:spPr bwMode="auto">
                <a:xfrm>
                  <a:off x="2514" y="806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1" name="Group 320"/>
              <p:cNvGrpSpPr>
                <a:grpSpLocks/>
              </p:cNvGrpSpPr>
              <p:nvPr/>
            </p:nvGrpSpPr>
            <p:grpSpPr bwMode="auto">
              <a:xfrm>
                <a:off x="3432" y="8060"/>
                <a:ext cx="918" cy="403"/>
                <a:chOff x="3432" y="8060"/>
                <a:chExt cx="918" cy="403"/>
              </a:xfrm>
            </p:grpSpPr>
            <p:sp>
              <p:nvSpPr>
                <p:cNvPr id="8320" name="Rectangle 106"/>
                <p:cNvSpPr>
                  <a:spLocks noChangeArrowheads="1"/>
                </p:cNvSpPr>
                <p:nvPr/>
              </p:nvSpPr>
              <p:spPr bwMode="auto">
                <a:xfrm>
                  <a:off x="3460" y="806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r>
                    <a:rPr lang="cs-CZ" sz="1200" baseline="30000">
                      <a:latin typeface="Arial" charset="0"/>
                      <a:cs typeface="Arial" charset="0"/>
                    </a:rPr>
                    <a:t>4)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21" name="Rectangle 319"/>
                <p:cNvSpPr>
                  <a:spLocks noChangeArrowheads="1"/>
                </p:cNvSpPr>
                <p:nvPr/>
              </p:nvSpPr>
              <p:spPr bwMode="auto">
                <a:xfrm>
                  <a:off x="3432" y="806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2" name="Group 322"/>
              <p:cNvGrpSpPr>
                <a:grpSpLocks/>
              </p:cNvGrpSpPr>
              <p:nvPr/>
            </p:nvGrpSpPr>
            <p:grpSpPr bwMode="auto">
              <a:xfrm>
                <a:off x="4350" y="8060"/>
                <a:ext cx="918" cy="403"/>
                <a:chOff x="4350" y="8060"/>
                <a:chExt cx="918" cy="403"/>
              </a:xfrm>
            </p:grpSpPr>
            <p:sp>
              <p:nvSpPr>
                <p:cNvPr id="8318" name="Rectangle 107"/>
                <p:cNvSpPr>
                  <a:spLocks noChangeArrowheads="1"/>
                </p:cNvSpPr>
                <p:nvPr/>
              </p:nvSpPr>
              <p:spPr bwMode="auto">
                <a:xfrm>
                  <a:off x="4378" y="8060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19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50" y="8060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3" name="Group 324"/>
              <p:cNvGrpSpPr>
                <a:grpSpLocks/>
              </p:cNvGrpSpPr>
              <p:nvPr/>
            </p:nvGrpSpPr>
            <p:grpSpPr bwMode="auto">
              <a:xfrm>
                <a:off x="0" y="8463"/>
                <a:ext cx="1596" cy="403"/>
                <a:chOff x="0" y="8463"/>
                <a:chExt cx="1596" cy="403"/>
              </a:xfrm>
            </p:grpSpPr>
            <p:sp>
              <p:nvSpPr>
                <p:cNvPr id="83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" y="8463"/>
                  <a:ext cx="154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Volitelný předmět 3</a:t>
                  </a:r>
                  <a:endParaRPr lang="cs-CZ" sz="1000">
                    <a:cs typeface="Times New Roman" pitchFamily="18" charset="0"/>
                  </a:endParaRPr>
                </a:p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17" name="Rectangle 323"/>
                <p:cNvSpPr>
                  <a:spLocks noChangeArrowheads="1"/>
                </p:cNvSpPr>
                <p:nvPr/>
              </p:nvSpPr>
              <p:spPr bwMode="auto">
                <a:xfrm>
                  <a:off x="0" y="8463"/>
                  <a:ext cx="159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4" name="Group 326"/>
              <p:cNvGrpSpPr>
                <a:grpSpLocks/>
              </p:cNvGrpSpPr>
              <p:nvPr/>
            </p:nvGrpSpPr>
            <p:grpSpPr bwMode="auto">
              <a:xfrm>
                <a:off x="1596" y="8463"/>
                <a:ext cx="918" cy="403"/>
                <a:chOff x="1596" y="8463"/>
                <a:chExt cx="918" cy="403"/>
              </a:xfrm>
            </p:grpSpPr>
            <p:sp>
              <p:nvSpPr>
                <p:cNvPr id="831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624" y="846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15" name="Rectangle 325"/>
                <p:cNvSpPr>
                  <a:spLocks noChangeArrowheads="1"/>
                </p:cNvSpPr>
                <p:nvPr/>
              </p:nvSpPr>
              <p:spPr bwMode="auto">
                <a:xfrm>
                  <a:off x="1596" y="846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5" name="Group 328"/>
              <p:cNvGrpSpPr>
                <a:grpSpLocks/>
              </p:cNvGrpSpPr>
              <p:nvPr/>
            </p:nvGrpSpPr>
            <p:grpSpPr bwMode="auto">
              <a:xfrm>
                <a:off x="2514" y="8463"/>
                <a:ext cx="918" cy="403"/>
                <a:chOff x="2514" y="8463"/>
                <a:chExt cx="918" cy="403"/>
              </a:xfrm>
            </p:grpSpPr>
            <p:sp>
              <p:nvSpPr>
                <p:cNvPr id="831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542" y="846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13" name="Rectangle 327"/>
                <p:cNvSpPr>
                  <a:spLocks noChangeArrowheads="1"/>
                </p:cNvSpPr>
                <p:nvPr/>
              </p:nvSpPr>
              <p:spPr bwMode="auto">
                <a:xfrm>
                  <a:off x="2514" y="846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6" name="Group 330"/>
              <p:cNvGrpSpPr>
                <a:grpSpLocks/>
              </p:cNvGrpSpPr>
              <p:nvPr/>
            </p:nvGrpSpPr>
            <p:grpSpPr bwMode="auto">
              <a:xfrm>
                <a:off x="3432" y="8463"/>
                <a:ext cx="918" cy="403"/>
                <a:chOff x="3432" y="8463"/>
                <a:chExt cx="918" cy="403"/>
              </a:xfrm>
            </p:grpSpPr>
            <p:sp>
              <p:nvSpPr>
                <p:cNvPr id="8310" name="Rectangle 111"/>
                <p:cNvSpPr>
                  <a:spLocks noChangeArrowheads="1"/>
                </p:cNvSpPr>
                <p:nvPr/>
              </p:nvSpPr>
              <p:spPr bwMode="auto">
                <a:xfrm>
                  <a:off x="3460" y="846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-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11" name="Rectangle 329"/>
                <p:cNvSpPr>
                  <a:spLocks noChangeArrowheads="1"/>
                </p:cNvSpPr>
                <p:nvPr/>
              </p:nvSpPr>
              <p:spPr bwMode="auto">
                <a:xfrm>
                  <a:off x="3432" y="846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307" name="Group 332"/>
              <p:cNvGrpSpPr>
                <a:grpSpLocks/>
              </p:cNvGrpSpPr>
              <p:nvPr/>
            </p:nvGrpSpPr>
            <p:grpSpPr bwMode="auto">
              <a:xfrm>
                <a:off x="4350" y="8463"/>
                <a:ext cx="918" cy="403"/>
                <a:chOff x="4350" y="8463"/>
                <a:chExt cx="918" cy="403"/>
              </a:xfrm>
            </p:grpSpPr>
            <p:sp>
              <p:nvSpPr>
                <p:cNvPr id="8308" name="Rectangle 112"/>
                <p:cNvSpPr>
                  <a:spLocks noChangeArrowheads="1"/>
                </p:cNvSpPr>
                <p:nvPr/>
              </p:nvSpPr>
              <p:spPr bwMode="auto">
                <a:xfrm>
                  <a:off x="4378" y="8463"/>
                  <a:ext cx="86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cs-CZ" sz="1200">
                      <a:latin typeface="Arial" charset="0"/>
                      <a:cs typeface="Arial" charset="0"/>
                    </a:rPr>
                    <a:t>2/2</a:t>
                  </a:r>
                  <a:endParaRPr lang="cs-CZ" sz="1000">
                    <a:cs typeface="Times New Roman" pitchFamily="18" charset="0"/>
                  </a:endParaRPr>
                </a:p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cs-CZ"/>
                </a:p>
              </p:txBody>
            </p:sp>
            <p:sp>
              <p:nvSpPr>
                <p:cNvPr id="8309" name="Rectangle 331"/>
                <p:cNvSpPr>
                  <a:spLocks noChangeArrowheads="1"/>
                </p:cNvSpPr>
                <p:nvPr/>
              </p:nvSpPr>
              <p:spPr bwMode="auto">
                <a:xfrm>
                  <a:off x="4350" y="8463"/>
                  <a:ext cx="9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8197" name="Rectangle 334"/>
            <p:cNvSpPr>
              <a:spLocks noChangeArrowheads="1"/>
            </p:cNvSpPr>
            <p:nvPr/>
          </p:nvSpPr>
          <p:spPr bwMode="auto">
            <a:xfrm>
              <a:off x="-2" y="-2"/>
              <a:ext cx="5272" cy="8870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advTm="867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533400"/>
          </a:xfrm>
        </p:spPr>
        <p:txBody>
          <a:bodyPr/>
          <a:lstStyle/>
          <a:p>
            <a:pPr eaLnBrk="1" hangingPunct="1"/>
            <a:r>
              <a:rPr lang="cs-CZ" sz="2000" b="1" u="sng" dirty="0" smtClean="0">
                <a:latin typeface="Arial" charset="0"/>
              </a:rPr>
              <a:t>Aktuální obsazení hodin Aj ve školním roce 2021/2022</a:t>
            </a:r>
            <a:r>
              <a:rPr lang="cs-CZ" dirty="0" smtClean="0"/>
              <a:t> </a:t>
            </a:r>
          </a:p>
        </p:txBody>
      </p:sp>
      <p:graphicFrame>
        <p:nvGraphicFramePr>
          <p:cNvPr id="7595" name="Group 427"/>
          <p:cNvGraphicFramePr>
            <a:graphicFrameLocks noGrp="1"/>
          </p:cNvGraphicFramePr>
          <p:nvPr>
            <p:ph type="tbl" idx="1"/>
          </p:nvPr>
        </p:nvGraphicFramePr>
        <p:xfrm>
          <a:off x="381000" y="685800"/>
          <a:ext cx="8458200" cy="3981450"/>
        </p:xfrm>
        <a:graphic>
          <a:graphicData uri="http://schemas.openxmlformats.org/drawingml/2006/table">
            <a:tbl>
              <a:tblPr/>
              <a:tblGrid>
                <a:gridCol w="1600200"/>
                <a:gridCol w="685800"/>
                <a:gridCol w="990600"/>
                <a:gridCol w="762000"/>
                <a:gridCol w="762000"/>
                <a:gridCol w="914400"/>
                <a:gridCol w="914400"/>
                <a:gridCol w="914400"/>
                <a:gridCol w="914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Sekunda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Tercie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Kvarta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Kvinta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Septima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Oktáva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Anglický jazyk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Český učitel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Rodilý mluvčí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1.ročník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ročník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ročník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4.ročník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Anglický jazyk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/3+1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3/3+1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3/3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Český učitel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Rodilý mluvčí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Konv.předmět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Český učitel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Rodilý mluvčí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95" name="Text Box 419"/>
          <p:cNvSpPr txBox="1">
            <a:spLocks noChangeArrowheads="1"/>
          </p:cNvSpPr>
          <p:nvPr/>
        </p:nvSpPr>
        <p:spPr bwMode="auto">
          <a:xfrm>
            <a:off x="609600" y="52578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50000"/>
              </a:spcBef>
              <a:buFontTx/>
              <a:buAutoNum type="arabicParenR"/>
            </a:pPr>
            <a:r>
              <a:rPr lang="cs-CZ" sz="1600" dirty="0">
                <a:latin typeface="Arial" charset="0"/>
              </a:rPr>
              <a:t>Aktuální obsazení hodin Aj se liší rok od roku podle pokročilosti studentů a možností školy.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Tx/>
              <a:buAutoNum type="arabicParenR"/>
            </a:pPr>
            <a:r>
              <a:rPr lang="cs-CZ" sz="1600" dirty="0">
                <a:latin typeface="Arial" charset="0"/>
              </a:rPr>
              <a:t>U konverzačních předmětů dochází v pololetí k vystřídání učitelů.</a:t>
            </a:r>
          </a:p>
          <a:p>
            <a:pPr marL="457200" indent="-457200">
              <a:lnSpc>
                <a:spcPct val="100000"/>
              </a:lnSpc>
              <a:spcBef>
                <a:spcPct val="50000"/>
              </a:spcBef>
              <a:buFontTx/>
              <a:buAutoNum type="arabicParenR"/>
            </a:pPr>
            <a:r>
              <a:rPr lang="cs-CZ" sz="1600" dirty="0">
                <a:latin typeface="Arial" charset="0"/>
              </a:rPr>
              <a:t>Rodilí mluvčí vyučují také některé volitelné a nepovinné </a:t>
            </a:r>
            <a:r>
              <a:rPr lang="cs-CZ" sz="1600" dirty="0" smtClean="0">
                <a:latin typeface="Arial" charset="0"/>
              </a:rPr>
              <a:t>předměty (letos celkem 6). 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ransition advTm="594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cs-CZ" dirty="0" smtClean="0"/>
              <a:t>Další možnosti pro ty, co chtějí: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1484784"/>
            <a:ext cx="7056784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Online kurzy CTM</a:t>
            </a:r>
          </a:p>
          <a:p>
            <a:r>
              <a:rPr lang="cs-CZ" sz="2800" dirty="0" smtClean="0"/>
              <a:t>Předmětové soutěže</a:t>
            </a:r>
          </a:p>
          <a:p>
            <a:r>
              <a:rPr lang="cs-CZ" sz="2800" dirty="0" smtClean="0"/>
              <a:t>Anglická debatní liga</a:t>
            </a:r>
          </a:p>
          <a:p>
            <a:r>
              <a:rPr lang="cs-CZ" sz="2800" dirty="0" smtClean="0"/>
              <a:t>Školní sbor</a:t>
            </a:r>
          </a:p>
          <a:p>
            <a:r>
              <a:rPr lang="cs-CZ" sz="2800" dirty="0" smtClean="0"/>
              <a:t>Drama v anglickém jazyce</a:t>
            </a:r>
          </a:p>
          <a:p>
            <a:r>
              <a:rPr lang="cs-CZ" sz="2800" dirty="0" smtClean="0"/>
              <a:t>Mezinárodní projekty (BERMUN, </a:t>
            </a:r>
            <a:r>
              <a:rPr lang="cs-CZ" sz="2800" dirty="0" err="1" smtClean="0"/>
              <a:t>Kreisau</a:t>
            </a:r>
            <a:r>
              <a:rPr lang="cs-CZ" sz="2800" dirty="0" smtClean="0"/>
              <a:t>, …</a:t>
            </a:r>
          </a:p>
          <a:p>
            <a:r>
              <a:rPr lang="cs-CZ" sz="2800" dirty="0" smtClean="0"/>
              <a:t>Archeologie (</a:t>
            </a:r>
            <a:r>
              <a:rPr lang="cs-CZ" sz="2800" dirty="0" err="1" smtClean="0"/>
              <a:t>Rýzmberk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Plejády – přednáškový den</a:t>
            </a:r>
          </a:p>
          <a:p>
            <a:r>
              <a:rPr lang="cs-CZ" sz="2800" dirty="0" smtClean="0"/>
              <a:t>Podpora dalších studentských aktivit (</a:t>
            </a:r>
            <a:r>
              <a:rPr lang="cs-CZ" sz="2800" dirty="0" err="1" smtClean="0"/>
              <a:t>minigranty</a:t>
            </a:r>
            <a:r>
              <a:rPr lang="cs-CZ" sz="2800" dirty="0" smtClean="0"/>
              <a:t>, dobrovolnictví, studentské kapely, divadlo ….)</a:t>
            </a:r>
          </a:p>
          <a:p>
            <a:endParaRPr lang="cs-CZ" dirty="0"/>
          </a:p>
        </p:txBody>
      </p:sp>
    </p:spTree>
  </p:cSld>
  <p:clrMapOvr>
    <a:masterClrMapping/>
  </p:clrMapOvr>
  <p:transition advTm="580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419100"/>
            <a:ext cx="8667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64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1088</Words>
  <Application>Microsoft Office PowerPoint</Application>
  <PresentationFormat>Předvádění na obrazovce (4:3)</PresentationFormat>
  <Paragraphs>633</Paragraphs>
  <Slides>38</Slides>
  <Notes>1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Default Design</vt:lpstr>
      <vt:lpstr>Worksheet</vt:lpstr>
      <vt:lpstr>Snímek 1</vt:lpstr>
      <vt:lpstr>Prezentace</vt:lpstr>
      <vt:lpstr>Snímek 3</vt:lpstr>
      <vt:lpstr>Co se o nás povídá ?</vt:lpstr>
      <vt:lpstr>Co se o nás povídá ?</vt:lpstr>
      <vt:lpstr>79-41-K/41  Gymnázium, školní vzdělávací program: „Alejí ke vzdělání“  čtyřleté všeobecné studium</vt:lpstr>
      <vt:lpstr>Aktuální obsazení hodin Aj ve školním roce 2021/2022 </vt:lpstr>
      <vt:lpstr>Další možnosti pro ty, co chtějí: </vt:lpstr>
      <vt:lpstr>Snímek 9</vt:lpstr>
      <vt:lpstr>Skladba zapsaných VŠ – 2021 dotazník</vt:lpstr>
      <vt:lpstr>Skladba zapsaných VŠ – 2021</vt:lpstr>
      <vt:lpstr>Výsledky jazykových zkoušek - maturanti 2021</vt:lpstr>
      <vt:lpstr>Snímek 13</vt:lpstr>
      <vt:lpstr>Snímek 14</vt:lpstr>
      <vt:lpstr>Průběžné výsledky MZ Průměrná úspěšnost v českém jazyce</vt:lpstr>
      <vt:lpstr>Průběžné výsledky MZ Průměrná úspěšnost v matematice</vt:lpstr>
      <vt:lpstr>Průběžné výsledky MZ Průměrná úspěšnost v cizím jazyce (B1)</vt:lpstr>
      <vt:lpstr>Průběžné výsledky MZ Volba 2.povinného předmětu: matematika versus cizí jazyky</vt:lpstr>
      <vt:lpstr>Další informace na www.alej.cz</vt:lpstr>
      <vt:lpstr>Maturitní zkouška 2026 (změna vyhrazena – od roku 2011 ještě nebyla MZ po 2 roky zcela stejná)</vt:lpstr>
      <vt:lpstr>Přijímací zkoušky </vt:lpstr>
      <vt:lpstr>Přijímací zkoušky </vt:lpstr>
      <vt:lpstr>Přijímací zkoušky - požadavky</vt:lpstr>
      <vt:lpstr>Předběžná kritéria 2022</vt:lpstr>
      <vt:lpstr>Přijímací zkoušky - termíny</vt:lpstr>
      <vt:lpstr>Přijímací zkoušky - termíny</vt:lpstr>
      <vt:lpstr>Přijímací zkoušky - termíny</vt:lpstr>
      <vt:lpstr>Čtyřleté studium  79-41-K/41 Gymnázium</vt:lpstr>
      <vt:lpstr>Snímek 29</vt:lpstr>
      <vt:lpstr>Snímek 30</vt:lpstr>
      <vt:lpstr>Situace</vt:lpstr>
      <vt:lpstr>Řešení</vt:lpstr>
      <vt:lpstr>Přijímací zkoušky pro čtyřleté studium </vt:lpstr>
      <vt:lpstr>Přijímací zkoušky pro čtyřleté studium </vt:lpstr>
      <vt:lpstr>Počty uchazečů o čtyřleté studium</vt:lpstr>
      <vt:lpstr>Přijímací zkoušky pro osmileté studium </vt:lpstr>
      <vt:lpstr>Počty uchazečů o osmileté studium</vt:lpstr>
      <vt:lpstr>Snímek 38</vt:lpstr>
    </vt:vector>
  </TitlesOfParts>
  <Company>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*****</dc:creator>
  <cp:lastModifiedBy>jiri.benda</cp:lastModifiedBy>
  <cp:revision>330</cp:revision>
  <dcterms:created xsi:type="dcterms:W3CDTF">2005-11-14T20:34:34Z</dcterms:created>
  <dcterms:modified xsi:type="dcterms:W3CDTF">2021-11-23T08:49:48Z</dcterms:modified>
</cp:coreProperties>
</file>